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slideMasters/slideMaster21.xml" ContentType="application/vnd.openxmlformats-officedocument.presentationml.slideMaster+xml"/>
  <Override PartName="/ppt/slides/slide21.xml" ContentType="application/vnd.openxmlformats-officedocument.presentationml.slide+xml"/>
  <Override PartName="/ppt/slideMasters/slideMaster22.xml" ContentType="application/vnd.openxmlformats-officedocument.presentationml.slideMaster+xml"/>
  <Override PartName="/ppt/slides/slide22.xml" ContentType="application/vnd.openxmlformats-officedocument.presentationml.slide+xml"/>
  <Override PartName="/ppt/slideMasters/slideMaster23.xml" ContentType="application/vnd.openxmlformats-officedocument.presentationml.slideMaster+xml"/>
  <Override PartName="/ppt/slides/slide23.xml" ContentType="application/vnd.openxmlformats-officedocument.presentationml.slide+xml"/>
  <Override PartName="/ppt/slideMasters/slideMaster24.xml" ContentType="application/vnd.openxmlformats-officedocument.presentationml.slideMaster+xml"/>
  <Override PartName="/ppt/slides/slide24.xml" ContentType="application/vnd.openxmlformats-officedocument.presentationml.slide+xml"/>
  <Override PartName="/ppt/slideMasters/slideMaster25.xml" ContentType="application/vnd.openxmlformats-officedocument.presentationml.slideMaster+xml"/>
  <Override PartName="/ppt/slides/slide25.xml" ContentType="application/vnd.openxmlformats-officedocument.presentationml.slide+xml"/>
  <Override PartName="/ppt/slideMasters/slideMaster26.xml" ContentType="application/vnd.openxmlformats-officedocument.presentationml.slideMaster+xml"/>
  <Override PartName="/ppt/slides/slide26.xml" ContentType="application/vnd.openxmlformats-officedocument.presentationml.slide+xml"/>
  <Override PartName="/ppt/slideMasters/slideMaster27.xml" ContentType="application/vnd.openxmlformats-officedocument.presentationml.slideMaster+xml"/>
  <Override PartName="/ppt/slides/slide27.xml" ContentType="application/vnd.openxmlformats-officedocument.presentationml.slide+xml"/>
  <Override PartName="/ppt/slideMasters/slideMaster28.xml" ContentType="application/vnd.openxmlformats-officedocument.presentationml.slideMaster+xml"/>
  <Override PartName="/ppt/slides/slide2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</p:sldIdLst>
  <p:notesMasterIdLst>
    <p:notesMasterId r:id="rId30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30" Type="http://schemas.openxmlformats.org/officeDocument/2006/relationships/notesMaster" Target="notesMasters/notesMaster1.xml"/><Relationship Id="rId31" Type="http://schemas.openxmlformats.org/officeDocument/2006/relationships/presProps" Target="presProps.xml"/><Relationship Id="rId32" Type="http://schemas.openxmlformats.org/officeDocument/2006/relationships/viewProps" Target="viewProps.xml"/><Relationship Id="rId33" Type="http://schemas.openxmlformats.org/officeDocument/2006/relationships/theme" Target="theme/theme1.xml"/><Relationship Id="rId3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2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1.xml"/>
		</Relationships>
</file>

<file path=ppt/notesSlides/_rels/notesSlide2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2.xml"/>
		</Relationships>
</file>

<file path=ppt/notesSlides/_rels/notesSlide2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3.xml"/>
		</Relationships>
</file>

<file path=ppt/notesSlides/_rels/notesSlide2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4.xml"/>
		</Relationships>
</file>

<file path=ppt/notesSlides/_rels/notesSlide2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5.xml"/>
		</Relationships>
</file>

<file path=ppt/notesSlides/_rels/notesSlide2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6.xml"/>
		</Relationships>
</file>

<file path=ppt/notesSlides/_rels/notesSlide2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7.xml"/>
		</Relationships>
</file>

<file path=ppt/notesSlides/_rels/notesSlide2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8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5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3A4A38"/>
          </a:solidFill>
          <a:ln w="12700">
            <a:solidFill>
              <a:srgbClr val="3A4A38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7557150" y="0"/>
            <a:ext cx="4631802" cy="6858000"/>
          </a:xfrm>
          <a:prstGeom prst="rect">
            <a:avLst/>
          </a:prstGeom>
          <a:solidFill>
            <a:srgbClr val="6B8068"/>
          </a:solidFill>
          <a:ln w="12700">
            <a:solidFill>
              <a:srgbClr val="6B8068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502920" y="411480"/>
            <a:ext cx="11183112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b="1" spc="300" kern="0" dirty="0">
                <a:solidFill>
                  <a:srgbClr val="C8D4C4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PRAKTISCHE TRAINING · AI · 2026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502920" y="1005840"/>
            <a:ext cx="6583680" cy="2926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7200" b="1" dirty="0">
                <a:solidFill>
                  <a:srgbClr val="FAF8F4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Werken</a:t>
            </a:r>
            <a:endParaRPr lang="en-US" sz="7200" dirty="0"/>
          </a:p>
          <a:p>
            <a:pPr algn="l" indent="0" marL="0">
              <a:lnSpc>
                <a:spcPct val="90000"/>
              </a:lnSpc>
              <a:buNone/>
            </a:pPr>
            <a:r>
              <a:rPr lang="en-US" sz="7200" b="1" dirty="0">
                <a:solidFill>
                  <a:srgbClr val="FAF8F4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met AI</a:t>
            </a:r>
            <a:endParaRPr lang="en-US" sz="7200" dirty="0"/>
          </a:p>
        </p:txBody>
      </p:sp>
      <p:sp>
        <p:nvSpPr>
          <p:cNvPr id="6" name="Text 4"/>
          <p:cNvSpPr/>
          <p:nvPr/>
        </p:nvSpPr>
        <p:spPr>
          <a:xfrm>
            <a:off x="502920" y="4114800"/>
            <a:ext cx="594360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600" dirty="0">
                <a:solidFill>
                  <a:srgbClr val="C8D4C4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Praktische training voor</a:t>
            </a:r>
            <a:endParaRPr lang="en-US" sz="1600" dirty="0"/>
          </a:p>
          <a:p>
            <a:pPr algn="l" indent="0" marL="0">
              <a:buNone/>
            </a:pPr>
            <a:r>
              <a:rPr lang="en-US" sz="1600" dirty="0">
                <a:solidFill>
                  <a:srgbClr val="C8D4C4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medewerkers en vrijwilligers</a:t>
            </a:r>
            <a:endParaRPr lang="en-US" sz="1600" dirty="0"/>
          </a:p>
        </p:txBody>
      </p:sp>
      <p:sp>
        <p:nvSpPr>
          <p:cNvPr id="7" name="Text 5"/>
          <p:cNvSpPr/>
          <p:nvPr/>
        </p:nvSpPr>
        <p:spPr>
          <a:xfrm>
            <a:off x="502920" y="6035040"/>
            <a:ext cx="4572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6B726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Timon Kool  ·  timonkool.nl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8044708" y="1005840"/>
            <a:ext cx="3641324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FAF8F4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Timon Kool</a:t>
            </a:r>
            <a:endParaRPr lang="en-US" sz="1800" dirty="0"/>
          </a:p>
        </p:txBody>
      </p:sp>
      <p:sp>
        <p:nvSpPr>
          <p:cNvPr id="9" name="Text 7"/>
          <p:cNvSpPr/>
          <p:nvPr/>
        </p:nvSpPr>
        <p:spPr>
          <a:xfrm>
            <a:off x="8044708" y="1554480"/>
            <a:ext cx="3641324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150" dirty="0">
                <a:solidFill>
                  <a:srgbClr val="C8D4C4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→  Oud regiomanager Weekend Academie</a:t>
            </a:r>
            <a:endParaRPr lang="en-US" sz="1150" dirty="0"/>
          </a:p>
        </p:txBody>
      </p:sp>
      <p:sp>
        <p:nvSpPr>
          <p:cNvPr id="10" name="Text 8"/>
          <p:cNvSpPr/>
          <p:nvPr/>
        </p:nvSpPr>
        <p:spPr>
          <a:xfrm>
            <a:off x="8044708" y="1938528"/>
            <a:ext cx="3641324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150" dirty="0">
                <a:solidFill>
                  <a:srgbClr val="C8D4C4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→  Verdiept in AI tijdens herstel burn-out</a:t>
            </a:r>
            <a:endParaRPr lang="en-US" sz="1150" dirty="0"/>
          </a:p>
        </p:txBody>
      </p:sp>
      <p:sp>
        <p:nvSpPr>
          <p:cNvPr id="11" name="Text 9"/>
          <p:cNvSpPr/>
          <p:nvPr/>
        </p:nvSpPr>
        <p:spPr>
          <a:xfrm>
            <a:off x="8044708" y="2322576"/>
            <a:ext cx="3641324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150" dirty="0">
                <a:solidFill>
                  <a:srgbClr val="C8D4C4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→  Dagelijks gebruiker, geen technisch expert</a:t>
            </a:r>
            <a:endParaRPr lang="en-US" sz="1150" dirty="0"/>
          </a:p>
        </p:txBody>
      </p:sp>
      <p:sp>
        <p:nvSpPr>
          <p:cNvPr id="12" name="Text 10"/>
          <p:cNvSpPr/>
          <p:nvPr/>
        </p:nvSpPr>
        <p:spPr>
          <a:xfrm>
            <a:off x="8044708" y="2706624"/>
            <a:ext cx="3641324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150" dirty="0">
                <a:solidFill>
                  <a:srgbClr val="C8D4C4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→  Bezig met AI-tools voor de sociale sector</a:t>
            </a:r>
            <a:endParaRPr lang="en-US" sz="115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FAF8F4"/>
          </a:solidFill>
          <a:ln w="12700">
            <a:solidFill>
              <a:srgbClr val="FAF8F4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502920" y="384048"/>
            <a:ext cx="11183112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b="1" spc="300" kern="0" dirty="0">
                <a:solidFill>
                  <a:srgbClr val="C8D4C4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WAT IS AI?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02920" y="731520"/>
            <a:ext cx="82296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400" b="1" dirty="0">
                <a:solidFill>
                  <a:srgbClr val="3A4A3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AI voorspelt – het begrijpt niet.</a:t>
            </a:r>
            <a:endParaRPr lang="en-US" sz="3400" dirty="0"/>
          </a:p>
        </p:txBody>
      </p:sp>
      <p:sp>
        <p:nvSpPr>
          <p:cNvPr id="5" name="Shape 3"/>
          <p:cNvSpPr/>
          <p:nvPr/>
        </p:nvSpPr>
        <p:spPr>
          <a:xfrm>
            <a:off x="502920" y="1572768"/>
            <a:ext cx="5486400" cy="3749040"/>
          </a:xfrm>
          <a:prstGeom prst="roundRect">
            <a:avLst>
              <a:gd name="adj" fmla="val 2927"/>
            </a:avLst>
          </a:prstGeom>
          <a:solidFill>
            <a:srgbClr val="3A4A38"/>
          </a:solidFill>
          <a:ln w="12700">
            <a:solidFill>
              <a:srgbClr val="EEF2EC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731520" y="1783080"/>
            <a:ext cx="5029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200" kern="0" dirty="0">
                <a:solidFill>
                  <a:srgbClr val="C8D4C4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De analogie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731520" y="2194560"/>
            <a:ext cx="5029200" cy="2834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50" dirty="0">
                <a:solidFill>
                  <a:srgbClr val="C8D4C4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Stel je voor: iemand heeft alle boeken, artikelen en websites ter wereld gelezen.</a:t>
            </a:r>
            <a:endParaRPr lang="en-US" sz="1350" dirty="0"/>
          </a:p>
          <a:p>
            <a:pPr indent="0" marL="0">
              <a:buNone/>
            </a:pPr>
            <a:endParaRPr lang="en-US" sz="1350" dirty="0"/>
          </a:p>
          <a:p>
            <a:pPr indent="0" marL="0">
              <a:buNone/>
            </a:pPr>
            <a:r>
              <a:rPr lang="en-US" sz="1350" dirty="0">
                <a:solidFill>
                  <a:srgbClr val="C8D4C4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Als jij een zin begint, voorspelt diegene razendsnel wat er daarna logisch staat.</a:t>
            </a:r>
            <a:endParaRPr lang="en-US" sz="1350" dirty="0"/>
          </a:p>
          <a:p>
            <a:pPr indent="0" marL="0">
              <a:buNone/>
            </a:pPr>
            <a:endParaRPr lang="en-US" sz="1350" dirty="0"/>
          </a:p>
          <a:p>
            <a:pPr indent="0" marL="0">
              <a:buNone/>
            </a:pPr>
            <a:r>
              <a:rPr lang="en-US" sz="1350" dirty="0">
                <a:solidFill>
                  <a:srgbClr val="C8D4C4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Dat is AI. Het voorspelt het meest waarschijnlijke volgende woord. Het begrijpt niets. Het herkent patronen.</a:t>
            </a:r>
            <a:endParaRPr lang="en-US" sz="1350" dirty="0"/>
          </a:p>
        </p:txBody>
      </p:sp>
      <p:sp>
        <p:nvSpPr>
          <p:cNvPr id="8" name="Shape 6"/>
          <p:cNvSpPr/>
          <p:nvPr/>
        </p:nvSpPr>
        <p:spPr>
          <a:xfrm>
            <a:off x="6217920" y="1572768"/>
            <a:ext cx="5468112" cy="822960"/>
          </a:xfrm>
          <a:prstGeom prst="roundRect">
            <a:avLst>
              <a:gd name="adj" fmla="val 13333"/>
            </a:avLst>
          </a:prstGeom>
          <a:solidFill>
            <a:srgbClr val="EEF2EC"/>
          </a:solidFill>
          <a:ln w="12700">
            <a:solidFill>
              <a:srgbClr val="EEF2EC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6382512" y="1664208"/>
            <a:ext cx="5138928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50" b="1" dirty="0">
                <a:solidFill>
                  <a:srgbClr val="3A4A3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Snel en consistent</a:t>
            </a:r>
            <a:endParaRPr lang="en-US" sz="1250" dirty="0"/>
          </a:p>
        </p:txBody>
      </p:sp>
      <p:sp>
        <p:nvSpPr>
          <p:cNvPr id="10" name="Text 8"/>
          <p:cNvSpPr/>
          <p:nvPr/>
        </p:nvSpPr>
        <p:spPr>
          <a:xfrm>
            <a:off x="6382512" y="1965960"/>
            <a:ext cx="5138928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6B726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Nooit chagrijnig over een domme vraag</a:t>
            </a:r>
            <a:endParaRPr lang="en-US" sz="1150" dirty="0"/>
          </a:p>
        </p:txBody>
      </p:sp>
      <p:sp>
        <p:nvSpPr>
          <p:cNvPr id="11" name="Shape 9"/>
          <p:cNvSpPr/>
          <p:nvPr/>
        </p:nvSpPr>
        <p:spPr>
          <a:xfrm>
            <a:off x="6217920" y="2505456"/>
            <a:ext cx="5468112" cy="822960"/>
          </a:xfrm>
          <a:prstGeom prst="roundRect">
            <a:avLst>
              <a:gd name="adj" fmla="val 13333"/>
            </a:avLst>
          </a:prstGeom>
          <a:solidFill>
            <a:srgbClr val="EEF2EC"/>
          </a:solidFill>
          <a:ln w="12700">
            <a:solidFill>
              <a:srgbClr val="EEF2EC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6382512" y="2596896"/>
            <a:ext cx="5138928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50" b="1" dirty="0">
                <a:solidFill>
                  <a:srgbClr val="3A4A3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Onvermoeibaar</a:t>
            </a:r>
            <a:endParaRPr lang="en-US" sz="1250" dirty="0"/>
          </a:p>
        </p:txBody>
      </p:sp>
      <p:sp>
        <p:nvSpPr>
          <p:cNvPr id="13" name="Text 11"/>
          <p:cNvSpPr/>
          <p:nvPr/>
        </p:nvSpPr>
        <p:spPr>
          <a:xfrm>
            <a:off x="6382512" y="2898648"/>
            <a:ext cx="5138928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6B726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Dezelfde taak tien keer zonder klagen</a:t>
            </a:r>
            <a:endParaRPr lang="en-US" sz="1150" dirty="0"/>
          </a:p>
        </p:txBody>
      </p:sp>
      <p:sp>
        <p:nvSpPr>
          <p:cNvPr id="14" name="Shape 12"/>
          <p:cNvSpPr/>
          <p:nvPr/>
        </p:nvSpPr>
        <p:spPr>
          <a:xfrm>
            <a:off x="6217920" y="3438144"/>
            <a:ext cx="5468112" cy="822960"/>
          </a:xfrm>
          <a:prstGeom prst="roundRect">
            <a:avLst>
              <a:gd name="adj" fmla="val 13333"/>
            </a:avLst>
          </a:prstGeom>
          <a:solidFill>
            <a:srgbClr val="EEF2EC"/>
          </a:solidFill>
          <a:ln w="12700">
            <a:solidFill>
              <a:srgbClr val="EEF2EC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6382512" y="3529584"/>
            <a:ext cx="5138928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50" b="1" dirty="0">
                <a:solidFill>
                  <a:srgbClr val="3A4A3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Patroonherkenner</a:t>
            </a:r>
            <a:endParaRPr lang="en-US" sz="1250" dirty="0"/>
          </a:p>
        </p:txBody>
      </p:sp>
      <p:sp>
        <p:nvSpPr>
          <p:cNvPr id="16" name="Text 14"/>
          <p:cNvSpPr/>
          <p:nvPr/>
        </p:nvSpPr>
        <p:spPr>
          <a:xfrm>
            <a:off x="6382512" y="3831336"/>
            <a:ext cx="5138928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6B726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Begrijpt niets – herkent patronen</a:t>
            </a:r>
            <a:endParaRPr lang="en-US" sz="1150" dirty="0"/>
          </a:p>
        </p:txBody>
      </p:sp>
      <p:sp>
        <p:nvSpPr>
          <p:cNvPr id="17" name="Shape 15"/>
          <p:cNvSpPr/>
          <p:nvPr/>
        </p:nvSpPr>
        <p:spPr>
          <a:xfrm>
            <a:off x="6217920" y="4370832"/>
            <a:ext cx="5468112" cy="822960"/>
          </a:xfrm>
          <a:prstGeom prst="roundRect">
            <a:avLst>
              <a:gd name="adj" fmla="val 13333"/>
            </a:avLst>
          </a:prstGeom>
          <a:solidFill>
            <a:srgbClr val="EEF2EC"/>
          </a:solidFill>
          <a:ln w="12700">
            <a:solidFill>
              <a:srgbClr val="EEF2EC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6382512" y="4462272"/>
            <a:ext cx="5138928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50" b="1" dirty="0">
                <a:solidFill>
                  <a:srgbClr val="3A4A3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Geen mening</a:t>
            </a:r>
            <a:endParaRPr lang="en-US" sz="1250" dirty="0"/>
          </a:p>
        </p:txBody>
      </p:sp>
      <p:sp>
        <p:nvSpPr>
          <p:cNvPr id="19" name="Text 17"/>
          <p:cNvSpPr/>
          <p:nvPr/>
        </p:nvSpPr>
        <p:spPr>
          <a:xfrm>
            <a:off x="6382512" y="4764024"/>
            <a:ext cx="5138928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6B726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Geen gevoel, intentie of eigen agenda</a:t>
            </a:r>
            <a:endParaRPr lang="en-US" sz="115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FAF8F4"/>
          </a:solidFill>
          <a:ln w="12700">
            <a:solidFill>
              <a:srgbClr val="FAF8F4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502920" y="384048"/>
            <a:ext cx="11183112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b="1" spc="300" kern="0" dirty="0">
                <a:solidFill>
                  <a:srgbClr val="C8D4C4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LET OP!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02920" y="731520"/>
            <a:ext cx="82296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400" b="1" dirty="0">
                <a:solidFill>
                  <a:srgbClr val="3A4A3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AI liegt geloofwaardig.</a:t>
            </a:r>
            <a:endParaRPr lang="en-US" sz="3400" dirty="0"/>
          </a:p>
        </p:txBody>
      </p:sp>
      <p:sp>
        <p:nvSpPr>
          <p:cNvPr id="5" name="Shape 3"/>
          <p:cNvSpPr/>
          <p:nvPr/>
        </p:nvSpPr>
        <p:spPr>
          <a:xfrm>
            <a:off x="502920" y="1572768"/>
            <a:ext cx="5303520" cy="4206240"/>
          </a:xfrm>
          <a:prstGeom prst="roundRect">
            <a:avLst>
              <a:gd name="adj" fmla="val 2609"/>
            </a:avLst>
          </a:prstGeom>
          <a:solidFill>
            <a:srgbClr val="FFFFFF"/>
          </a:solidFill>
          <a:ln w="12700">
            <a:solidFill>
              <a:srgbClr val="EEF2EC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704088" y="1783080"/>
            <a:ext cx="4901184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200" kern="0" dirty="0">
                <a:solidFill>
                  <a:srgbClr val="6B726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WAT AI HALLUCINEERT</a:t>
            </a:r>
            <a:endParaRPr lang="en-US" sz="1000" dirty="0"/>
          </a:p>
        </p:txBody>
      </p:sp>
      <p:sp>
        <p:nvSpPr>
          <p:cNvPr id="7" name="Text 5"/>
          <p:cNvSpPr/>
          <p:nvPr/>
        </p:nvSpPr>
        <p:spPr>
          <a:xfrm>
            <a:off x="704088" y="2176272"/>
            <a:ext cx="4901184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6B726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✗  Wetsartikelen die niet bestaan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704088" y="2651760"/>
            <a:ext cx="4901184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6B726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✗  Personen die nooit hebben bestaan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704088" y="3127248"/>
            <a:ext cx="4901184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6B726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✗  Bedragen en data – fout maar zeker klinkend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704088" y="3602736"/>
            <a:ext cx="4901184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6B726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✗  Procedures die zo niet werken</a:t>
            </a:r>
            <a:endParaRPr lang="en-US" sz="1300" dirty="0"/>
          </a:p>
        </p:txBody>
      </p:sp>
      <p:sp>
        <p:nvSpPr>
          <p:cNvPr id="11" name="Shape 9"/>
          <p:cNvSpPr/>
          <p:nvPr/>
        </p:nvSpPr>
        <p:spPr>
          <a:xfrm>
            <a:off x="6007608" y="1572768"/>
            <a:ext cx="5678424" cy="4206240"/>
          </a:xfrm>
          <a:prstGeom prst="roundRect">
            <a:avLst>
              <a:gd name="adj" fmla="val 2609"/>
            </a:avLst>
          </a:prstGeom>
          <a:solidFill>
            <a:srgbClr val="3A4A38"/>
          </a:solidFill>
          <a:ln w="12700">
            <a:solidFill>
              <a:srgbClr val="EEF2EC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6208776" y="1783080"/>
            <a:ext cx="5276088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200" kern="0" dirty="0">
                <a:solidFill>
                  <a:srgbClr val="C8D4C4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ALTIJD CONTROLEREN</a:t>
            </a:r>
            <a:endParaRPr lang="en-US" sz="1000" dirty="0"/>
          </a:p>
        </p:txBody>
      </p:sp>
      <p:sp>
        <p:nvSpPr>
          <p:cNvPr id="13" name="Text 11"/>
          <p:cNvSpPr/>
          <p:nvPr/>
        </p:nvSpPr>
        <p:spPr>
          <a:xfrm>
            <a:off x="6208776" y="2176272"/>
            <a:ext cx="5276088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C8D4C4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→  Wetten en regels</a:t>
            </a:r>
            <a:endParaRPr lang="en-US" sz="1300" dirty="0"/>
          </a:p>
        </p:txBody>
      </p:sp>
      <p:sp>
        <p:nvSpPr>
          <p:cNvPr id="14" name="Text 12"/>
          <p:cNvSpPr/>
          <p:nvPr/>
        </p:nvSpPr>
        <p:spPr>
          <a:xfrm>
            <a:off x="6208776" y="2651760"/>
            <a:ext cx="5276088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C8D4C4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→  Namen en functies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6208776" y="3127248"/>
            <a:ext cx="5276088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C8D4C4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→  Datums en bedragen</a:t>
            </a:r>
            <a:endParaRPr lang="en-US" sz="1300" dirty="0"/>
          </a:p>
        </p:txBody>
      </p:sp>
      <p:sp>
        <p:nvSpPr>
          <p:cNvPr id="16" name="Text 14"/>
          <p:cNvSpPr/>
          <p:nvPr/>
        </p:nvSpPr>
        <p:spPr>
          <a:xfrm>
            <a:off x="6208776" y="3602736"/>
            <a:ext cx="5276088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C8D4C4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→  Juridische informatie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6208776" y="4078224"/>
            <a:ext cx="5276088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C8D4C4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→  Medische informatie</a:t>
            </a:r>
            <a:endParaRPr lang="en-US" sz="13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EEF2EC"/>
          </a:solidFill>
          <a:ln w="12700">
            <a:solidFill>
              <a:srgbClr val="EEF2EC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0" y="731520"/>
            <a:ext cx="12188952" cy="3200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0" b="1" dirty="0">
                <a:solidFill>
                  <a:srgbClr val="C8D4C4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?</a:t>
            </a:r>
            <a:endParaRPr lang="en-US" sz="18000" dirty="0"/>
          </a:p>
        </p:txBody>
      </p:sp>
      <p:sp>
        <p:nvSpPr>
          <p:cNvPr id="4" name="Text 2"/>
          <p:cNvSpPr/>
          <p:nvPr/>
        </p:nvSpPr>
        <p:spPr>
          <a:xfrm>
            <a:off x="914400" y="1828800"/>
            <a:ext cx="10360152" cy="1463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3A4A3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Als AI zo zeker klinkt, hoe weet je wanneer je het kunt vertrouwen?</a:t>
            </a:r>
            <a:endParaRPr lang="en-US" sz="2800" dirty="0"/>
          </a:p>
        </p:txBody>
      </p:sp>
      <p:sp>
        <p:nvSpPr>
          <p:cNvPr id="5" name="Text 3"/>
          <p:cNvSpPr/>
          <p:nvPr/>
        </p:nvSpPr>
        <p:spPr>
          <a:xfrm>
            <a:off x="1371600" y="3520440"/>
            <a:ext cx="9445752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6B726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Probeer het live: vraag AI wat de wet zegt over bijzondere bijstand.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3A4A38"/>
          </a:solidFill>
          <a:ln w="12700">
            <a:solidFill>
              <a:srgbClr val="3A4A38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502920" y="1645920"/>
            <a:ext cx="11183112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C8D4C4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DEEL 3  ·  25–35 MINUTEN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02920" y="2057400"/>
            <a:ext cx="11183112" cy="1280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5400" b="1" dirty="0">
                <a:solidFill>
                  <a:srgbClr val="FAF8F4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Veilig gebruik</a:t>
            </a:r>
            <a:endParaRPr lang="en-US" sz="5400" dirty="0"/>
          </a:p>
        </p:txBody>
      </p:sp>
      <p:sp>
        <p:nvSpPr>
          <p:cNvPr id="5" name="Text 3"/>
          <p:cNvSpPr/>
          <p:nvPr/>
        </p:nvSpPr>
        <p:spPr>
          <a:xfrm>
            <a:off x="502920" y="3566160"/>
            <a:ext cx="73152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i="1" dirty="0">
                <a:solidFill>
                  <a:srgbClr val="C8D4C4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Dit gaat niet over wat je niet mag.</a:t>
            </a:r>
            <a:endParaRPr lang="en-US" sz="1800" dirty="0"/>
          </a:p>
        </p:txBody>
      </p:sp>
      <p:sp>
        <p:nvSpPr>
          <p:cNvPr id="6" name="Text 4"/>
          <p:cNvSpPr/>
          <p:nvPr/>
        </p:nvSpPr>
        <p:spPr>
          <a:xfrm>
            <a:off x="502920" y="4114800"/>
            <a:ext cx="7315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6B726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Het gaat over hoe je de mensen die jij helpt, beschermt.</a:t>
            </a:r>
            <a:endParaRPr lang="en-US" sz="15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FAF8F4"/>
          </a:solidFill>
          <a:ln w="12700">
            <a:solidFill>
              <a:srgbClr val="FAF8F4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502920" y="384048"/>
            <a:ext cx="11183112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b="1" spc="300" kern="0" dirty="0">
                <a:solidFill>
                  <a:srgbClr val="C8D4C4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VEILIG GEBRUIK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02920" y="731520"/>
            <a:ext cx="82296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400" b="1" dirty="0">
                <a:solidFill>
                  <a:srgbClr val="3A4A3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De gouden regel</a:t>
            </a:r>
            <a:endParaRPr lang="en-US" sz="3400" dirty="0"/>
          </a:p>
        </p:txBody>
      </p:sp>
      <p:sp>
        <p:nvSpPr>
          <p:cNvPr id="5" name="Shape 3"/>
          <p:cNvSpPr/>
          <p:nvPr/>
        </p:nvSpPr>
        <p:spPr>
          <a:xfrm>
            <a:off x="502920" y="1481328"/>
            <a:ext cx="11183112" cy="914400"/>
          </a:xfrm>
          <a:prstGeom prst="roundRect">
            <a:avLst>
              <a:gd name="adj" fmla="val 12000"/>
            </a:avLst>
          </a:prstGeom>
          <a:solidFill>
            <a:srgbClr val="3A4A38"/>
          </a:solidFill>
          <a:ln w="12700">
            <a:solidFill>
              <a:srgbClr val="EEF2EC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777240" y="1600200"/>
            <a:ext cx="10634472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700" b="1" i="1" dirty="0">
                <a:solidFill>
                  <a:srgbClr val="FAF8F4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"Wat je niet op een reclamebord wilt zien, geef je niet aan AI."</a:t>
            </a:r>
            <a:endParaRPr lang="en-US" sz="1700" dirty="0"/>
          </a:p>
        </p:txBody>
      </p:sp>
      <p:sp>
        <p:nvSpPr>
          <p:cNvPr id="7" name="Shape 5"/>
          <p:cNvSpPr/>
          <p:nvPr/>
        </p:nvSpPr>
        <p:spPr>
          <a:xfrm>
            <a:off x="502920" y="2578608"/>
            <a:ext cx="5477256" cy="3429000"/>
          </a:xfrm>
          <a:prstGeom prst="roundRect">
            <a:avLst>
              <a:gd name="adj" fmla="val 3200"/>
            </a:avLst>
          </a:prstGeom>
          <a:solidFill>
            <a:srgbClr val="FFFFFF"/>
          </a:solidFill>
          <a:ln w="12700">
            <a:solidFill>
              <a:srgbClr val="EEF2EC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704088" y="2761488"/>
            <a:ext cx="50749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200" kern="0" dirty="0">
                <a:solidFill>
                  <a:srgbClr val="6B726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NOOIT INVOEREN</a:t>
            </a:r>
            <a:endParaRPr lang="en-US" sz="1000" dirty="0"/>
          </a:p>
        </p:txBody>
      </p:sp>
      <p:sp>
        <p:nvSpPr>
          <p:cNvPr id="9" name="Text 7"/>
          <p:cNvSpPr/>
          <p:nvPr/>
        </p:nvSpPr>
        <p:spPr>
          <a:xfrm>
            <a:off x="704088" y="3154680"/>
            <a:ext cx="5074920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6B726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✗  Namen van deelnemers of cliënten</a:t>
            </a:r>
            <a:endParaRPr lang="en-US" sz="1250" dirty="0"/>
          </a:p>
        </p:txBody>
      </p:sp>
      <p:sp>
        <p:nvSpPr>
          <p:cNvPr id="10" name="Text 8"/>
          <p:cNvSpPr/>
          <p:nvPr/>
        </p:nvSpPr>
        <p:spPr>
          <a:xfrm>
            <a:off x="704088" y="3630168"/>
            <a:ext cx="5074920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6B726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✗  E-mailadressen en telefoonnummers</a:t>
            </a:r>
            <a:endParaRPr lang="en-US" sz="1250" dirty="0"/>
          </a:p>
        </p:txBody>
      </p:sp>
      <p:sp>
        <p:nvSpPr>
          <p:cNvPr id="11" name="Text 9"/>
          <p:cNvSpPr/>
          <p:nvPr/>
        </p:nvSpPr>
        <p:spPr>
          <a:xfrm>
            <a:off x="704088" y="4105656"/>
            <a:ext cx="5074920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6B726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✗  Financiële situaties van gezinnen</a:t>
            </a:r>
            <a:endParaRPr lang="en-US" sz="1250" dirty="0"/>
          </a:p>
        </p:txBody>
      </p:sp>
      <p:sp>
        <p:nvSpPr>
          <p:cNvPr id="12" name="Text 10"/>
          <p:cNvSpPr/>
          <p:nvPr/>
        </p:nvSpPr>
        <p:spPr>
          <a:xfrm>
            <a:off x="704088" y="4581144"/>
            <a:ext cx="5074920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6B726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✗  Medische of persoonlijke informatie</a:t>
            </a:r>
            <a:endParaRPr lang="en-US" sz="1250" dirty="0"/>
          </a:p>
        </p:txBody>
      </p:sp>
      <p:sp>
        <p:nvSpPr>
          <p:cNvPr id="13" name="Shape 11"/>
          <p:cNvSpPr/>
          <p:nvPr/>
        </p:nvSpPr>
        <p:spPr>
          <a:xfrm>
            <a:off x="6208776" y="2578608"/>
            <a:ext cx="5477256" cy="3429000"/>
          </a:xfrm>
          <a:prstGeom prst="roundRect">
            <a:avLst>
              <a:gd name="adj" fmla="val 3200"/>
            </a:avLst>
          </a:prstGeom>
          <a:solidFill>
            <a:srgbClr val="EEF2EC"/>
          </a:solidFill>
          <a:ln w="12700">
            <a:solidFill>
              <a:srgbClr val="EEF2EC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6409944" y="2761488"/>
            <a:ext cx="50749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200" kern="0" dirty="0">
                <a:solidFill>
                  <a:srgbClr val="6B806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WEL GEBRUIKEN</a:t>
            </a:r>
            <a:endParaRPr lang="en-US" sz="1000" dirty="0"/>
          </a:p>
        </p:txBody>
      </p:sp>
      <p:sp>
        <p:nvSpPr>
          <p:cNvPr id="15" name="Text 13"/>
          <p:cNvSpPr/>
          <p:nvPr/>
        </p:nvSpPr>
        <p:spPr>
          <a:xfrm>
            <a:off x="6409944" y="3154680"/>
            <a:ext cx="5074920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2D352C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✓  Anonieme situatiebeschrijvingen</a:t>
            </a:r>
            <a:endParaRPr lang="en-US" sz="1250" dirty="0"/>
          </a:p>
        </p:txBody>
      </p:sp>
      <p:sp>
        <p:nvSpPr>
          <p:cNvPr id="16" name="Text 14"/>
          <p:cNvSpPr/>
          <p:nvPr/>
        </p:nvSpPr>
        <p:spPr>
          <a:xfrm>
            <a:off x="6409944" y="3630168"/>
            <a:ext cx="5074920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2D352C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✓  Subsidieteksten zonder namen</a:t>
            </a:r>
            <a:endParaRPr lang="en-US" sz="1250" dirty="0"/>
          </a:p>
        </p:txBody>
      </p:sp>
      <p:sp>
        <p:nvSpPr>
          <p:cNvPr id="17" name="Text 15"/>
          <p:cNvSpPr/>
          <p:nvPr/>
        </p:nvSpPr>
        <p:spPr>
          <a:xfrm>
            <a:off x="6409944" y="4105656"/>
            <a:ext cx="5074920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2D352C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✓  Communicatietemplates en flyers</a:t>
            </a:r>
            <a:endParaRPr lang="en-US" sz="1250" dirty="0"/>
          </a:p>
        </p:txBody>
      </p:sp>
      <p:sp>
        <p:nvSpPr>
          <p:cNvPr id="18" name="Text 16"/>
          <p:cNvSpPr/>
          <p:nvPr/>
        </p:nvSpPr>
        <p:spPr>
          <a:xfrm>
            <a:off x="6409944" y="4581144"/>
            <a:ext cx="5074920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2D352C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✓  Draaiboeken en planningen</a:t>
            </a:r>
            <a:endParaRPr lang="en-US" sz="125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EEF2EC"/>
          </a:solidFill>
          <a:ln w="12700">
            <a:solidFill>
              <a:srgbClr val="EEF2EC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0" y="731520"/>
            <a:ext cx="12188952" cy="3200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0" b="1" dirty="0">
                <a:solidFill>
                  <a:srgbClr val="C8D4C4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?</a:t>
            </a:r>
            <a:endParaRPr lang="en-US" sz="18000" dirty="0"/>
          </a:p>
        </p:txBody>
      </p:sp>
      <p:sp>
        <p:nvSpPr>
          <p:cNvPr id="4" name="Text 2"/>
          <p:cNvSpPr/>
          <p:nvPr/>
        </p:nvSpPr>
        <p:spPr>
          <a:xfrm>
            <a:off x="914400" y="1828800"/>
            <a:ext cx="10360152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3A4A3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Je wilt een brief schrijven voor iemand met huurschuld.</a:t>
            </a:r>
            <a:endParaRPr lang="en-US" sz="2800" dirty="0"/>
          </a:p>
        </p:txBody>
      </p:sp>
      <p:sp>
        <p:nvSpPr>
          <p:cNvPr id="5" name="Text 3"/>
          <p:cNvSpPr/>
          <p:nvPr/>
        </p:nvSpPr>
        <p:spPr>
          <a:xfrm>
            <a:off x="1371600" y="3429000"/>
            <a:ext cx="9445752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6B726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Wat geef je wel en niet aan AI?</a:t>
            </a:r>
            <a:endParaRPr lang="en-US" sz="1400" dirty="0"/>
          </a:p>
          <a:p>
            <a:pPr algn="ctr" indent="0" marL="0">
              <a:buNone/>
            </a:pPr>
            <a:r>
              <a:rPr lang="en-US" sz="1400" dirty="0">
                <a:solidFill>
                  <a:srgbClr val="6B726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Tip: beschrijf de situatie anoniem – het resultaat is net zo goed.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6B8068"/>
          </a:solidFill>
          <a:ln w="12700">
            <a:solidFill>
              <a:srgbClr val="6B8068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502920" y="1645920"/>
            <a:ext cx="11183112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C8D4C4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DEEL 4  ·  35–50 MINUTEN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02920" y="2057400"/>
            <a:ext cx="11183112" cy="22860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90000"/>
              </a:lnSpc>
              <a:buNone/>
            </a:pPr>
            <a:r>
              <a:rPr lang="en-US" sz="5400" b="1" dirty="0">
                <a:solidFill>
                  <a:srgbClr val="FAF8F4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Goede prompts</a:t>
            </a:r>
            <a:endParaRPr lang="en-US" sz="5400" dirty="0"/>
          </a:p>
          <a:p>
            <a:pPr indent="0" marL="0">
              <a:lnSpc>
                <a:spcPct val="90000"/>
              </a:lnSpc>
              <a:buNone/>
            </a:pPr>
            <a:r>
              <a:rPr lang="en-US" sz="5400" b="1" dirty="0">
                <a:solidFill>
                  <a:srgbClr val="FAF8F4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schrijven</a:t>
            </a:r>
            <a:endParaRPr lang="en-US" sz="5400" dirty="0"/>
          </a:p>
        </p:txBody>
      </p:sp>
      <p:sp>
        <p:nvSpPr>
          <p:cNvPr id="5" name="Text 3"/>
          <p:cNvSpPr/>
          <p:nvPr/>
        </p:nvSpPr>
        <p:spPr>
          <a:xfrm>
            <a:off x="502920" y="4572000"/>
            <a:ext cx="7315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C8D4C4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Hoe specifieker je vraag, hoe beter het antwoord.</a:t>
            </a:r>
            <a:endParaRPr lang="en-US" sz="15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FAF8F4"/>
          </a:solidFill>
          <a:ln w="12700">
            <a:solidFill>
              <a:srgbClr val="FAF8F4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502920" y="384048"/>
            <a:ext cx="11183112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b="1" spc="300" kern="0" dirty="0">
                <a:solidFill>
                  <a:srgbClr val="C8D4C4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PROMPTS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02920" y="731520"/>
            <a:ext cx="82296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400" b="1" dirty="0">
                <a:solidFill>
                  <a:srgbClr val="3A4A3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Vaag in = vaag uit.</a:t>
            </a:r>
            <a:endParaRPr lang="en-US" sz="3400" dirty="0"/>
          </a:p>
        </p:txBody>
      </p:sp>
      <p:sp>
        <p:nvSpPr>
          <p:cNvPr id="5" name="Shape 3"/>
          <p:cNvSpPr/>
          <p:nvPr/>
        </p:nvSpPr>
        <p:spPr>
          <a:xfrm>
            <a:off x="502920" y="1508760"/>
            <a:ext cx="5477256" cy="4572000"/>
          </a:xfrm>
          <a:prstGeom prst="roundRect">
            <a:avLst>
              <a:gd name="adj" fmla="val 2400"/>
            </a:avLst>
          </a:prstGeom>
          <a:solidFill>
            <a:srgbClr val="FFFFFF"/>
          </a:solidFill>
          <a:ln w="12700">
            <a:solidFill>
              <a:srgbClr val="EEF2EC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704088" y="1709928"/>
            <a:ext cx="50749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200" kern="0" dirty="0">
                <a:solidFill>
                  <a:srgbClr val="6B726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SLECHTE PROMPT</a:t>
            </a:r>
            <a:endParaRPr lang="en-US" sz="1000" dirty="0"/>
          </a:p>
        </p:txBody>
      </p:sp>
      <p:sp>
        <p:nvSpPr>
          <p:cNvPr id="7" name="Shape 5"/>
          <p:cNvSpPr/>
          <p:nvPr/>
        </p:nvSpPr>
        <p:spPr>
          <a:xfrm>
            <a:off x="704088" y="2103120"/>
            <a:ext cx="5074920" cy="658368"/>
          </a:xfrm>
          <a:prstGeom prst="roundRect">
            <a:avLst>
              <a:gd name="adj" fmla="val 16667"/>
            </a:avLst>
          </a:prstGeom>
          <a:solidFill>
            <a:srgbClr val="EEF2EC"/>
          </a:solidFill>
          <a:ln w="12700">
            <a:solidFill>
              <a:srgbClr val="EEF2EC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850392" y="2176272"/>
            <a:ext cx="4782312" cy="5303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50" i="1" dirty="0">
                <a:solidFill>
                  <a:srgbClr val="2D352C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"Schrijf iets over onze activiteit."</a:t>
            </a:r>
            <a:endParaRPr lang="en-US" sz="1250" dirty="0"/>
          </a:p>
        </p:txBody>
      </p:sp>
      <p:sp>
        <p:nvSpPr>
          <p:cNvPr id="9" name="Text 7"/>
          <p:cNvSpPr/>
          <p:nvPr/>
        </p:nvSpPr>
        <p:spPr>
          <a:xfrm>
            <a:off x="704088" y="2926080"/>
            <a:ext cx="507492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6B726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Resultaat: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6B726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Generiek, te lang, verkeerde toon, niet voor jouw doelgroep.</a:t>
            </a:r>
            <a:endParaRPr lang="en-US" sz="1200" dirty="0"/>
          </a:p>
        </p:txBody>
      </p:sp>
      <p:sp>
        <p:nvSpPr>
          <p:cNvPr id="10" name="Shape 8"/>
          <p:cNvSpPr/>
          <p:nvPr/>
        </p:nvSpPr>
        <p:spPr>
          <a:xfrm>
            <a:off x="6208776" y="1508760"/>
            <a:ext cx="5477256" cy="4572000"/>
          </a:xfrm>
          <a:prstGeom prst="roundRect">
            <a:avLst>
              <a:gd name="adj" fmla="val 2400"/>
            </a:avLst>
          </a:prstGeom>
          <a:solidFill>
            <a:srgbClr val="EEF2EC"/>
          </a:solidFill>
          <a:ln w="12700">
            <a:solidFill>
              <a:srgbClr val="EEF2EC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409944" y="1709928"/>
            <a:ext cx="50749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200" kern="0" dirty="0">
                <a:solidFill>
                  <a:srgbClr val="6B806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GOEDE PROMPT</a:t>
            </a:r>
            <a:endParaRPr lang="en-US" sz="1000" dirty="0"/>
          </a:p>
        </p:txBody>
      </p:sp>
      <p:sp>
        <p:nvSpPr>
          <p:cNvPr id="12" name="Shape 10"/>
          <p:cNvSpPr/>
          <p:nvPr/>
        </p:nvSpPr>
        <p:spPr>
          <a:xfrm>
            <a:off x="6409944" y="2103120"/>
            <a:ext cx="5074920" cy="1463040"/>
          </a:xfrm>
          <a:prstGeom prst="roundRect">
            <a:avLst>
              <a:gd name="adj" fmla="val 7500"/>
            </a:avLst>
          </a:prstGeom>
          <a:solidFill>
            <a:srgbClr val="3A4A38"/>
          </a:solidFill>
          <a:ln w="12700">
            <a:solidFill>
              <a:srgbClr val="EEF2EC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6556248" y="2176272"/>
            <a:ext cx="4782312" cy="13350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i="1" dirty="0">
                <a:solidFill>
                  <a:srgbClr val="FAF8F4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"Schrijf een uitnodiging voor een gratis inloopmiddag voor mensen met geldzorgen. 15 april, 13:00–15:30. Warme toon, niet formeel. Max 150 woorden."</a:t>
            </a:r>
            <a:endParaRPr lang="en-US" sz="1150" dirty="0"/>
          </a:p>
        </p:txBody>
      </p:sp>
      <p:sp>
        <p:nvSpPr>
          <p:cNvPr id="14" name="Text 12"/>
          <p:cNvSpPr/>
          <p:nvPr/>
        </p:nvSpPr>
        <p:spPr>
          <a:xfrm>
            <a:off x="6409944" y="3703320"/>
            <a:ext cx="507492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2D352C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Resultaat: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2D352C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Direct bruikbaar. Juiste toon, juiste lengte, juiste doelgroep.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FAF8F4"/>
          </a:solidFill>
          <a:ln w="12700">
            <a:solidFill>
              <a:srgbClr val="FAF8F4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502920" y="384048"/>
            <a:ext cx="11183112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b="1" spc="300" kern="0" dirty="0">
                <a:solidFill>
                  <a:srgbClr val="C8D4C4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PROMPTS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02920" y="731520"/>
            <a:ext cx="91440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3A4A3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Drie elementen van een goede prompt</a:t>
            </a:r>
            <a:endParaRPr lang="en-US" sz="3000" dirty="0"/>
          </a:p>
        </p:txBody>
      </p:sp>
      <p:sp>
        <p:nvSpPr>
          <p:cNvPr id="5" name="Shape 3"/>
          <p:cNvSpPr/>
          <p:nvPr/>
        </p:nvSpPr>
        <p:spPr>
          <a:xfrm>
            <a:off x="502920" y="1600200"/>
            <a:ext cx="3636264" cy="4297680"/>
          </a:xfrm>
          <a:prstGeom prst="roundRect">
            <a:avLst>
              <a:gd name="adj" fmla="val 3018"/>
            </a:avLst>
          </a:prstGeom>
          <a:solidFill>
            <a:srgbClr val="FFFFFF"/>
          </a:solidFill>
          <a:ln w="12700">
            <a:solidFill>
              <a:srgbClr val="EEF2EC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704088" y="1810512"/>
            <a:ext cx="438912" cy="438912"/>
          </a:xfrm>
          <a:prstGeom prst="ellipse">
            <a:avLst/>
          </a:prstGeom>
          <a:solidFill>
            <a:srgbClr val="6B8068"/>
          </a:solidFill>
          <a:ln w="12700">
            <a:solidFill>
              <a:srgbClr val="6B8068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704088" y="1810512"/>
            <a:ext cx="438912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AF8F4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1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1271016" y="1810512"/>
            <a:ext cx="2721864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3A4A3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ROL</a:t>
            </a:r>
            <a:endParaRPr lang="en-US" sz="2000" dirty="0"/>
          </a:p>
        </p:txBody>
      </p:sp>
      <p:sp>
        <p:nvSpPr>
          <p:cNvPr id="9" name="Text 7"/>
          <p:cNvSpPr/>
          <p:nvPr/>
        </p:nvSpPr>
        <p:spPr>
          <a:xfrm>
            <a:off x="704088" y="2377440"/>
            <a:ext cx="3233928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6B726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Vertel wie AI moet zijn</a:t>
            </a:r>
            <a:endParaRPr lang="en-US" sz="1250" dirty="0"/>
          </a:p>
        </p:txBody>
      </p:sp>
      <p:sp>
        <p:nvSpPr>
          <p:cNvPr id="10" name="Shape 8"/>
          <p:cNvSpPr/>
          <p:nvPr/>
        </p:nvSpPr>
        <p:spPr>
          <a:xfrm>
            <a:off x="704088" y="2971800"/>
            <a:ext cx="3233928" cy="2468880"/>
          </a:xfrm>
          <a:prstGeom prst="roundRect">
            <a:avLst>
              <a:gd name="adj" fmla="val 2963"/>
            </a:avLst>
          </a:prstGeom>
          <a:solidFill>
            <a:srgbClr val="EEF2EC"/>
          </a:solidFill>
          <a:ln w="12700">
            <a:solidFill>
              <a:srgbClr val="EEF2EC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850392" y="3090672"/>
            <a:ext cx="294132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spc="150" kern="0" dirty="0">
                <a:solidFill>
                  <a:srgbClr val="6B726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VOORBEELD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850392" y="3429000"/>
            <a:ext cx="2941320" cy="1828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i="1" dirty="0">
                <a:solidFill>
                  <a:srgbClr val="2D352C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"Schrijf als een ervaren eventcoördinator..."</a:t>
            </a:r>
            <a:endParaRPr lang="en-US" sz="1150" dirty="0"/>
          </a:p>
        </p:txBody>
      </p:sp>
      <p:sp>
        <p:nvSpPr>
          <p:cNvPr id="13" name="Shape 11"/>
          <p:cNvSpPr/>
          <p:nvPr/>
        </p:nvSpPr>
        <p:spPr>
          <a:xfrm>
            <a:off x="4276344" y="1600200"/>
            <a:ext cx="3636264" cy="4297680"/>
          </a:xfrm>
          <a:prstGeom prst="roundRect">
            <a:avLst>
              <a:gd name="adj" fmla="val 3018"/>
            </a:avLst>
          </a:prstGeom>
          <a:solidFill>
            <a:srgbClr val="FFFFFF"/>
          </a:solidFill>
          <a:ln w="12700">
            <a:solidFill>
              <a:srgbClr val="EEF2EC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4477512" y="1810512"/>
            <a:ext cx="438912" cy="438912"/>
          </a:xfrm>
          <a:prstGeom prst="ellipse">
            <a:avLst/>
          </a:prstGeom>
          <a:solidFill>
            <a:srgbClr val="6B8068"/>
          </a:solidFill>
          <a:ln w="12700">
            <a:solidFill>
              <a:srgbClr val="6B8068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4477512" y="1810512"/>
            <a:ext cx="438912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AF8F4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2</a:t>
            </a:r>
            <a:endParaRPr lang="en-US" sz="1400" dirty="0"/>
          </a:p>
        </p:txBody>
      </p:sp>
      <p:sp>
        <p:nvSpPr>
          <p:cNvPr id="16" name="Text 14"/>
          <p:cNvSpPr/>
          <p:nvPr/>
        </p:nvSpPr>
        <p:spPr>
          <a:xfrm>
            <a:off x="5044440" y="1810512"/>
            <a:ext cx="2721864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3A4A3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TAAK</a:t>
            </a:r>
            <a:endParaRPr lang="en-US" sz="2000" dirty="0"/>
          </a:p>
        </p:txBody>
      </p:sp>
      <p:sp>
        <p:nvSpPr>
          <p:cNvPr id="17" name="Text 15"/>
          <p:cNvSpPr/>
          <p:nvPr/>
        </p:nvSpPr>
        <p:spPr>
          <a:xfrm>
            <a:off x="4477512" y="2377440"/>
            <a:ext cx="3233928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6B726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Wat moet er precies gedaan worden?</a:t>
            </a:r>
            <a:endParaRPr lang="en-US" sz="1250" dirty="0"/>
          </a:p>
        </p:txBody>
      </p:sp>
      <p:sp>
        <p:nvSpPr>
          <p:cNvPr id="18" name="Shape 16"/>
          <p:cNvSpPr/>
          <p:nvPr/>
        </p:nvSpPr>
        <p:spPr>
          <a:xfrm>
            <a:off x="4477512" y="2971800"/>
            <a:ext cx="3233928" cy="2468880"/>
          </a:xfrm>
          <a:prstGeom prst="roundRect">
            <a:avLst>
              <a:gd name="adj" fmla="val 2963"/>
            </a:avLst>
          </a:prstGeom>
          <a:solidFill>
            <a:srgbClr val="EEF2EC"/>
          </a:solidFill>
          <a:ln w="12700">
            <a:solidFill>
              <a:srgbClr val="EEF2EC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4623816" y="3090672"/>
            <a:ext cx="294132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spc="150" kern="0" dirty="0">
                <a:solidFill>
                  <a:srgbClr val="6B726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VOORBEELD</a:t>
            </a:r>
            <a:endParaRPr lang="en-US" sz="900" dirty="0"/>
          </a:p>
        </p:txBody>
      </p:sp>
      <p:sp>
        <p:nvSpPr>
          <p:cNvPr id="20" name="Text 18"/>
          <p:cNvSpPr/>
          <p:nvPr/>
        </p:nvSpPr>
        <p:spPr>
          <a:xfrm>
            <a:off x="4623816" y="3429000"/>
            <a:ext cx="2941320" cy="1828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i="1" dirty="0">
                <a:solidFill>
                  <a:srgbClr val="2D352C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"...een draaiboek met tijdsblokken en taakverdeling..."</a:t>
            </a:r>
            <a:endParaRPr lang="en-US" sz="1150" dirty="0"/>
          </a:p>
        </p:txBody>
      </p:sp>
      <p:sp>
        <p:nvSpPr>
          <p:cNvPr id="21" name="Shape 19"/>
          <p:cNvSpPr/>
          <p:nvPr/>
        </p:nvSpPr>
        <p:spPr>
          <a:xfrm>
            <a:off x="8049768" y="1600200"/>
            <a:ext cx="3636264" cy="4297680"/>
          </a:xfrm>
          <a:prstGeom prst="roundRect">
            <a:avLst>
              <a:gd name="adj" fmla="val 3018"/>
            </a:avLst>
          </a:prstGeom>
          <a:solidFill>
            <a:srgbClr val="3A4A38"/>
          </a:solidFill>
          <a:ln w="12700">
            <a:solidFill>
              <a:srgbClr val="EEF2EC"/>
            </a:solidFill>
            <a:prstDash val="solid"/>
          </a:ln>
        </p:spPr>
      </p:sp>
      <p:sp>
        <p:nvSpPr>
          <p:cNvPr id="22" name="Shape 20"/>
          <p:cNvSpPr/>
          <p:nvPr/>
        </p:nvSpPr>
        <p:spPr>
          <a:xfrm>
            <a:off x="8250936" y="1810512"/>
            <a:ext cx="438912" cy="438912"/>
          </a:xfrm>
          <a:prstGeom prst="ellipse">
            <a:avLst/>
          </a:prstGeom>
          <a:solidFill>
            <a:srgbClr val="6B8068"/>
          </a:solidFill>
          <a:ln w="12700">
            <a:solidFill>
              <a:srgbClr val="6B8068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8250936" y="1810512"/>
            <a:ext cx="438912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AF8F4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3</a:t>
            </a:r>
            <a:endParaRPr lang="en-US" sz="1400" dirty="0"/>
          </a:p>
        </p:txBody>
      </p:sp>
      <p:sp>
        <p:nvSpPr>
          <p:cNvPr id="24" name="Text 22"/>
          <p:cNvSpPr/>
          <p:nvPr/>
        </p:nvSpPr>
        <p:spPr>
          <a:xfrm>
            <a:off x="8817864" y="1810512"/>
            <a:ext cx="2721864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FAF8F4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CONTEXT</a:t>
            </a:r>
            <a:endParaRPr lang="en-US" sz="2000" dirty="0"/>
          </a:p>
        </p:txBody>
      </p:sp>
      <p:sp>
        <p:nvSpPr>
          <p:cNvPr id="25" name="Text 23"/>
          <p:cNvSpPr/>
          <p:nvPr/>
        </p:nvSpPr>
        <p:spPr>
          <a:xfrm>
            <a:off x="8250936" y="2377440"/>
            <a:ext cx="3233928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C8D4C4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Wat moet AI weten?</a:t>
            </a:r>
            <a:endParaRPr lang="en-US" sz="1250" dirty="0"/>
          </a:p>
        </p:txBody>
      </p:sp>
      <p:sp>
        <p:nvSpPr>
          <p:cNvPr id="26" name="Shape 24"/>
          <p:cNvSpPr/>
          <p:nvPr/>
        </p:nvSpPr>
        <p:spPr>
          <a:xfrm>
            <a:off x="8250936" y="2971800"/>
            <a:ext cx="3233928" cy="2468880"/>
          </a:xfrm>
          <a:prstGeom prst="roundRect">
            <a:avLst>
              <a:gd name="adj" fmla="val 2963"/>
            </a:avLst>
          </a:prstGeom>
          <a:solidFill>
            <a:srgbClr val="6B8068"/>
          </a:solidFill>
          <a:ln w="12700">
            <a:solidFill>
              <a:srgbClr val="6B8068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8397240" y="3090672"/>
            <a:ext cx="294132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spc="150" kern="0" dirty="0">
                <a:solidFill>
                  <a:srgbClr val="C8D4C4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VOORBEELD</a:t>
            </a:r>
            <a:endParaRPr lang="en-US" sz="900" dirty="0"/>
          </a:p>
        </p:txBody>
      </p:sp>
      <p:sp>
        <p:nvSpPr>
          <p:cNvPr id="28" name="Text 26"/>
          <p:cNvSpPr/>
          <p:nvPr/>
        </p:nvSpPr>
        <p:spPr>
          <a:xfrm>
            <a:off x="8397240" y="3429000"/>
            <a:ext cx="2941320" cy="1828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i="1" dirty="0">
                <a:solidFill>
                  <a:srgbClr val="FAF8F4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"...voor een gratis inloopmiddag op 15 april, 2 uur, voor mensen met geldzorgen, max 1 A4."</a:t>
            </a:r>
            <a:endParaRPr lang="en-US" sz="115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FAF8F4"/>
          </a:solidFill>
          <a:ln w="12700">
            <a:solidFill>
              <a:srgbClr val="FAF8F4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502920" y="384048"/>
            <a:ext cx="11183112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b="1" spc="300" kern="0" dirty="0">
                <a:solidFill>
                  <a:srgbClr val="C8D4C4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PROMPTS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02920" y="731520"/>
            <a:ext cx="91440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3A4A3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Vijf technieken die direct werken</a:t>
            </a:r>
            <a:endParaRPr lang="en-US" sz="3000" dirty="0"/>
          </a:p>
        </p:txBody>
      </p:sp>
      <p:sp>
        <p:nvSpPr>
          <p:cNvPr id="5" name="Shape 3"/>
          <p:cNvSpPr/>
          <p:nvPr/>
        </p:nvSpPr>
        <p:spPr>
          <a:xfrm>
            <a:off x="502920" y="1600200"/>
            <a:ext cx="5454396" cy="914400"/>
          </a:xfrm>
          <a:prstGeom prst="roundRect">
            <a:avLst>
              <a:gd name="adj" fmla="val 12000"/>
            </a:avLst>
          </a:prstGeom>
          <a:solidFill>
            <a:srgbClr val="FFFFFF"/>
          </a:solidFill>
          <a:ln w="12700">
            <a:solidFill>
              <a:srgbClr val="EEF2EC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704088" y="1709928"/>
            <a:ext cx="50520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50" b="1" dirty="0">
                <a:solidFill>
                  <a:srgbClr val="3A4A3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1.  Geef een voorbeeld</a:t>
            </a:r>
            <a:endParaRPr lang="en-US" sz="1350" dirty="0"/>
          </a:p>
        </p:txBody>
      </p:sp>
      <p:sp>
        <p:nvSpPr>
          <p:cNvPr id="7" name="Text 5"/>
          <p:cNvSpPr/>
          <p:nvPr/>
        </p:nvSpPr>
        <p:spPr>
          <a:xfrm>
            <a:off x="704088" y="2075688"/>
            <a:ext cx="505206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6B726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"Net als deze tekst: [plak voorbeeld]"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6231636" y="1600200"/>
            <a:ext cx="5454396" cy="914400"/>
          </a:xfrm>
          <a:prstGeom prst="roundRect">
            <a:avLst>
              <a:gd name="adj" fmla="val 12000"/>
            </a:avLst>
          </a:prstGeom>
          <a:solidFill>
            <a:srgbClr val="EEF2EC"/>
          </a:solidFill>
          <a:ln w="12700">
            <a:solidFill>
              <a:srgbClr val="EEF2EC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6432804" y="1709928"/>
            <a:ext cx="50520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50" b="1" dirty="0">
                <a:solidFill>
                  <a:srgbClr val="3A4A3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2.  Zeg wat je NIET wilt</a:t>
            </a:r>
            <a:endParaRPr lang="en-US" sz="1350" dirty="0"/>
          </a:p>
        </p:txBody>
      </p:sp>
      <p:sp>
        <p:nvSpPr>
          <p:cNvPr id="10" name="Text 8"/>
          <p:cNvSpPr/>
          <p:nvPr/>
        </p:nvSpPr>
        <p:spPr>
          <a:xfrm>
            <a:off x="6432804" y="2075688"/>
            <a:ext cx="505206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6B726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"Geen jargon", "niet formeel", "zonder opsomming"</a:t>
            </a:r>
            <a:endParaRPr lang="en-US" sz="1200" dirty="0"/>
          </a:p>
        </p:txBody>
      </p:sp>
      <p:sp>
        <p:nvSpPr>
          <p:cNvPr id="11" name="Shape 9"/>
          <p:cNvSpPr/>
          <p:nvPr/>
        </p:nvSpPr>
        <p:spPr>
          <a:xfrm>
            <a:off x="502920" y="2651760"/>
            <a:ext cx="5454396" cy="914400"/>
          </a:xfrm>
          <a:prstGeom prst="roundRect">
            <a:avLst>
              <a:gd name="adj" fmla="val 12000"/>
            </a:avLst>
          </a:prstGeom>
          <a:solidFill>
            <a:srgbClr val="FFFFFF"/>
          </a:solidFill>
          <a:ln w="12700">
            <a:solidFill>
              <a:srgbClr val="EEF2EC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704088" y="2761488"/>
            <a:ext cx="50520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50" b="1" dirty="0">
                <a:solidFill>
                  <a:srgbClr val="3A4A3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3.  Vraag meerdere versies</a:t>
            </a:r>
            <a:endParaRPr lang="en-US" sz="1350" dirty="0"/>
          </a:p>
        </p:txBody>
      </p:sp>
      <p:sp>
        <p:nvSpPr>
          <p:cNvPr id="13" name="Text 11"/>
          <p:cNvSpPr/>
          <p:nvPr/>
        </p:nvSpPr>
        <p:spPr>
          <a:xfrm>
            <a:off x="704088" y="3127248"/>
            <a:ext cx="505206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6B726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"Geef me drie varianten"</a:t>
            </a:r>
            <a:endParaRPr lang="en-US" sz="1200" dirty="0"/>
          </a:p>
        </p:txBody>
      </p:sp>
      <p:sp>
        <p:nvSpPr>
          <p:cNvPr id="14" name="Shape 12"/>
          <p:cNvSpPr/>
          <p:nvPr/>
        </p:nvSpPr>
        <p:spPr>
          <a:xfrm>
            <a:off x="6231636" y="2651760"/>
            <a:ext cx="5454396" cy="914400"/>
          </a:xfrm>
          <a:prstGeom prst="roundRect">
            <a:avLst>
              <a:gd name="adj" fmla="val 12000"/>
            </a:avLst>
          </a:prstGeom>
          <a:solidFill>
            <a:srgbClr val="EEF2EC"/>
          </a:solidFill>
          <a:ln w="12700">
            <a:solidFill>
              <a:srgbClr val="EEF2EC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6432804" y="2761488"/>
            <a:ext cx="50520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50" b="1" dirty="0">
                <a:solidFill>
                  <a:srgbClr val="3A4A3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4.  Bouw voort</a:t>
            </a:r>
            <a:endParaRPr lang="en-US" sz="1350" dirty="0"/>
          </a:p>
        </p:txBody>
      </p:sp>
      <p:sp>
        <p:nvSpPr>
          <p:cNvPr id="16" name="Text 14"/>
          <p:cNvSpPr/>
          <p:nvPr/>
        </p:nvSpPr>
        <p:spPr>
          <a:xfrm>
            <a:off x="6432804" y="3127248"/>
            <a:ext cx="505206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6B726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"Maak dit korter", "schrijf het vriendelijker"</a:t>
            </a:r>
            <a:endParaRPr lang="en-US" sz="1200" dirty="0"/>
          </a:p>
        </p:txBody>
      </p:sp>
      <p:sp>
        <p:nvSpPr>
          <p:cNvPr id="17" name="Shape 15"/>
          <p:cNvSpPr/>
          <p:nvPr/>
        </p:nvSpPr>
        <p:spPr>
          <a:xfrm>
            <a:off x="3367278" y="3703320"/>
            <a:ext cx="5454396" cy="914400"/>
          </a:xfrm>
          <a:prstGeom prst="roundRect">
            <a:avLst>
              <a:gd name="adj" fmla="val 12000"/>
            </a:avLst>
          </a:prstGeom>
          <a:solidFill>
            <a:srgbClr val="EEF2EC"/>
          </a:solidFill>
          <a:ln w="12700">
            <a:solidFill>
              <a:srgbClr val="EEF2EC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3568446" y="3813048"/>
            <a:ext cx="50520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50" b="1" dirty="0">
                <a:solidFill>
                  <a:srgbClr val="3A4A3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5.  Vraag door</a:t>
            </a:r>
            <a:endParaRPr lang="en-US" sz="1350" dirty="0"/>
          </a:p>
        </p:txBody>
      </p:sp>
      <p:sp>
        <p:nvSpPr>
          <p:cNvPr id="19" name="Text 17"/>
          <p:cNvSpPr/>
          <p:nvPr/>
        </p:nvSpPr>
        <p:spPr>
          <a:xfrm>
            <a:off x="3568446" y="4178808"/>
            <a:ext cx="505206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6B726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"Waarom kies je voor deze aanpak?"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FAF8F4"/>
          </a:solidFill>
          <a:ln w="12700">
            <a:solidFill>
              <a:srgbClr val="FAF8F4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02920" y="365760"/>
            <a:ext cx="45720" cy="5943600"/>
          </a:xfrm>
          <a:prstGeom prst="rect">
            <a:avLst/>
          </a:prstGeom>
          <a:solidFill>
            <a:srgbClr val="6B8068"/>
          </a:solidFill>
          <a:ln w="12700">
            <a:solidFill>
              <a:srgbClr val="6B8068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640080" y="365760"/>
            <a:ext cx="3657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300" kern="0" dirty="0">
                <a:solidFill>
                  <a:srgbClr val="6B806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VANDAAG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640080" y="749808"/>
            <a:ext cx="54864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3A4A3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Wat gaan we doen?</a:t>
            </a:r>
            <a:endParaRPr lang="en-US" sz="3200" dirty="0"/>
          </a:p>
        </p:txBody>
      </p:sp>
      <p:sp>
        <p:nvSpPr>
          <p:cNvPr id="6" name="Shape 4"/>
          <p:cNvSpPr/>
          <p:nvPr/>
        </p:nvSpPr>
        <p:spPr>
          <a:xfrm>
            <a:off x="502920" y="1508760"/>
            <a:ext cx="3636264" cy="1417320"/>
          </a:xfrm>
          <a:prstGeom prst="roundRect">
            <a:avLst>
              <a:gd name="adj" fmla="val 7742"/>
            </a:avLst>
          </a:prstGeom>
          <a:solidFill>
            <a:srgbClr val="FFFFFF"/>
          </a:solidFill>
          <a:ln w="12700">
            <a:solidFill>
              <a:srgbClr val="EEF2EC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667512" y="1673352"/>
            <a:ext cx="1097280" cy="256032"/>
          </a:xfrm>
          <a:prstGeom prst="roundRect">
            <a:avLst>
              <a:gd name="adj" fmla="val 50000"/>
            </a:avLst>
          </a:prstGeom>
          <a:solidFill>
            <a:srgbClr val="EEF2EC"/>
          </a:solidFill>
          <a:ln w="12700">
            <a:solidFill>
              <a:srgbClr val="EEF2EC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667512" y="1673352"/>
            <a:ext cx="109728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spc="150" kern="0" dirty="0">
                <a:solidFill>
                  <a:srgbClr val="6B806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0–15 MIN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667512" y="2020824"/>
            <a:ext cx="330708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50" b="1" dirty="0">
                <a:solidFill>
                  <a:srgbClr val="3A4A3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Het wow-moment</a:t>
            </a:r>
            <a:endParaRPr lang="en-US" sz="1350" dirty="0"/>
          </a:p>
        </p:txBody>
      </p:sp>
      <p:sp>
        <p:nvSpPr>
          <p:cNvPr id="10" name="Text 8"/>
          <p:cNvSpPr/>
          <p:nvPr/>
        </p:nvSpPr>
        <p:spPr>
          <a:xfrm>
            <a:off x="667512" y="2404872"/>
            <a:ext cx="330708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B726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Zien wat AI kan – vóórdat we uitleggen hoe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4276344" y="1508760"/>
            <a:ext cx="3636264" cy="1417320"/>
          </a:xfrm>
          <a:prstGeom prst="roundRect">
            <a:avLst>
              <a:gd name="adj" fmla="val 7742"/>
            </a:avLst>
          </a:prstGeom>
          <a:solidFill>
            <a:srgbClr val="FFFFFF"/>
          </a:solidFill>
          <a:ln w="12700">
            <a:solidFill>
              <a:srgbClr val="EEF2EC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4440936" y="1673352"/>
            <a:ext cx="1106424" cy="256032"/>
          </a:xfrm>
          <a:prstGeom prst="roundRect">
            <a:avLst>
              <a:gd name="adj" fmla="val 50000"/>
            </a:avLst>
          </a:prstGeom>
          <a:solidFill>
            <a:srgbClr val="EEF2EC"/>
          </a:solidFill>
          <a:ln w="12700">
            <a:solidFill>
              <a:srgbClr val="EEF2EC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4440936" y="1673352"/>
            <a:ext cx="1106424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spc="150" kern="0" dirty="0">
                <a:solidFill>
                  <a:srgbClr val="6B806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15–25 MIN</a:t>
            </a:r>
            <a:endParaRPr lang="en-US" sz="900" dirty="0"/>
          </a:p>
        </p:txBody>
      </p:sp>
      <p:sp>
        <p:nvSpPr>
          <p:cNvPr id="14" name="Text 12"/>
          <p:cNvSpPr/>
          <p:nvPr/>
        </p:nvSpPr>
        <p:spPr>
          <a:xfrm>
            <a:off x="4440936" y="2020824"/>
            <a:ext cx="330708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50" b="1" dirty="0">
                <a:solidFill>
                  <a:srgbClr val="3A4A3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Wat is AI?</a:t>
            </a:r>
            <a:endParaRPr lang="en-US" sz="1350" dirty="0"/>
          </a:p>
        </p:txBody>
      </p:sp>
      <p:sp>
        <p:nvSpPr>
          <p:cNvPr id="15" name="Text 13"/>
          <p:cNvSpPr/>
          <p:nvPr/>
        </p:nvSpPr>
        <p:spPr>
          <a:xfrm>
            <a:off x="4440936" y="2404872"/>
            <a:ext cx="330708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B726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Hoe het werkt en waarom het soms liegt</a:t>
            </a: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8049768" y="1508760"/>
            <a:ext cx="3636264" cy="1417320"/>
          </a:xfrm>
          <a:prstGeom prst="roundRect">
            <a:avLst>
              <a:gd name="adj" fmla="val 7742"/>
            </a:avLst>
          </a:prstGeom>
          <a:solidFill>
            <a:srgbClr val="FFFFFF"/>
          </a:solidFill>
          <a:ln w="12700">
            <a:solidFill>
              <a:srgbClr val="EEF2EC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8214360" y="1673352"/>
            <a:ext cx="1106424" cy="256032"/>
          </a:xfrm>
          <a:prstGeom prst="roundRect">
            <a:avLst>
              <a:gd name="adj" fmla="val 50000"/>
            </a:avLst>
          </a:prstGeom>
          <a:solidFill>
            <a:srgbClr val="EEF2EC"/>
          </a:solidFill>
          <a:ln w="12700">
            <a:solidFill>
              <a:srgbClr val="EEF2EC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8214360" y="1673352"/>
            <a:ext cx="1106424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spc="150" kern="0" dirty="0">
                <a:solidFill>
                  <a:srgbClr val="6B806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25–35 MIN</a:t>
            </a:r>
            <a:endParaRPr lang="en-US" sz="900" dirty="0"/>
          </a:p>
        </p:txBody>
      </p:sp>
      <p:sp>
        <p:nvSpPr>
          <p:cNvPr id="19" name="Text 17"/>
          <p:cNvSpPr/>
          <p:nvPr/>
        </p:nvSpPr>
        <p:spPr>
          <a:xfrm>
            <a:off x="8214360" y="2020824"/>
            <a:ext cx="330708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50" b="1" dirty="0">
                <a:solidFill>
                  <a:srgbClr val="3A4A3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Veilig gebruik</a:t>
            </a:r>
            <a:endParaRPr lang="en-US" sz="1350" dirty="0"/>
          </a:p>
        </p:txBody>
      </p:sp>
      <p:sp>
        <p:nvSpPr>
          <p:cNvPr id="20" name="Text 18"/>
          <p:cNvSpPr/>
          <p:nvPr/>
        </p:nvSpPr>
        <p:spPr>
          <a:xfrm>
            <a:off x="8214360" y="2404872"/>
            <a:ext cx="330708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B726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Jouw mensen beschermen, AVG in de praktijk</a:t>
            </a:r>
            <a:endParaRPr lang="en-US" sz="1100" dirty="0"/>
          </a:p>
        </p:txBody>
      </p:sp>
      <p:sp>
        <p:nvSpPr>
          <p:cNvPr id="21" name="Shape 19"/>
          <p:cNvSpPr/>
          <p:nvPr/>
        </p:nvSpPr>
        <p:spPr>
          <a:xfrm>
            <a:off x="502920" y="3090672"/>
            <a:ext cx="3636264" cy="1417320"/>
          </a:xfrm>
          <a:prstGeom prst="roundRect">
            <a:avLst>
              <a:gd name="adj" fmla="val 7742"/>
            </a:avLst>
          </a:prstGeom>
          <a:solidFill>
            <a:srgbClr val="FFFFFF"/>
          </a:solidFill>
          <a:ln w="12700">
            <a:solidFill>
              <a:srgbClr val="EEF2EC"/>
            </a:solidFill>
            <a:prstDash val="solid"/>
          </a:ln>
        </p:spPr>
      </p:sp>
      <p:sp>
        <p:nvSpPr>
          <p:cNvPr id="22" name="Shape 20"/>
          <p:cNvSpPr/>
          <p:nvPr/>
        </p:nvSpPr>
        <p:spPr>
          <a:xfrm>
            <a:off x="667512" y="3255264"/>
            <a:ext cx="1106424" cy="256032"/>
          </a:xfrm>
          <a:prstGeom prst="roundRect">
            <a:avLst>
              <a:gd name="adj" fmla="val 50000"/>
            </a:avLst>
          </a:prstGeom>
          <a:solidFill>
            <a:srgbClr val="EEF2EC"/>
          </a:solidFill>
          <a:ln w="12700">
            <a:solidFill>
              <a:srgbClr val="EEF2EC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667512" y="3255264"/>
            <a:ext cx="1106424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spc="150" kern="0" dirty="0">
                <a:solidFill>
                  <a:srgbClr val="6B806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35–50 MIN</a:t>
            </a:r>
            <a:endParaRPr lang="en-US" sz="900" dirty="0"/>
          </a:p>
        </p:txBody>
      </p:sp>
      <p:sp>
        <p:nvSpPr>
          <p:cNvPr id="24" name="Text 22"/>
          <p:cNvSpPr/>
          <p:nvPr/>
        </p:nvSpPr>
        <p:spPr>
          <a:xfrm>
            <a:off x="667512" y="3602736"/>
            <a:ext cx="330708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50" b="1" dirty="0">
                <a:solidFill>
                  <a:srgbClr val="3A4A3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Goede prompts</a:t>
            </a:r>
            <a:endParaRPr lang="en-US" sz="1350" dirty="0"/>
          </a:p>
        </p:txBody>
      </p:sp>
      <p:sp>
        <p:nvSpPr>
          <p:cNvPr id="25" name="Text 23"/>
          <p:cNvSpPr/>
          <p:nvPr/>
        </p:nvSpPr>
        <p:spPr>
          <a:xfrm>
            <a:off x="667512" y="3986784"/>
            <a:ext cx="330708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B726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Drie elementen die alles beter maken</a:t>
            </a:r>
            <a:endParaRPr lang="en-US" sz="1100" dirty="0"/>
          </a:p>
        </p:txBody>
      </p:sp>
      <p:sp>
        <p:nvSpPr>
          <p:cNvPr id="26" name="Shape 24"/>
          <p:cNvSpPr/>
          <p:nvPr/>
        </p:nvSpPr>
        <p:spPr>
          <a:xfrm>
            <a:off x="4276344" y="3090672"/>
            <a:ext cx="3636264" cy="1417320"/>
          </a:xfrm>
          <a:prstGeom prst="roundRect">
            <a:avLst>
              <a:gd name="adj" fmla="val 7742"/>
            </a:avLst>
          </a:prstGeom>
          <a:solidFill>
            <a:srgbClr val="FFFFFF"/>
          </a:solidFill>
          <a:ln w="12700">
            <a:solidFill>
              <a:srgbClr val="EEF2EC"/>
            </a:solidFill>
            <a:prstDash val="solid"/>
          </a:ln>
        </p:spPr>
      </p:sp>
      <p:sp>
        <p:nvSpPr>
          <p:cNvPr id="27" name="Shape 25"/>
          <p:cNvSpPr/>
          <p:nvPr/>
        </p:nvSpPr>
        <p:spPr>
          <a:xfrm>
            <a:off x="4440936" y="3255264"/>
            <a:ext cx="1106424" cy="256032"/>
          </a:xfrm>
          <a:prstGeom prst="roundRect">
            <a:avLst>
              <a:gd name="adj" fmla="val 50000"/>
            </a:avLst>
          </a:prstGeom>
          <a:solidFill>
            <a:srgbClr val="EEF2EC"/>
          </a:solidFill>
          <a:ln w="12700">
            <a:solidFill>
              <a:srgbClr val="EEF2EC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4440936" y="3255264"/>
            <a:ext cx="1106424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spc="150" kern="0" dirty="0">
                <a:solidFill>
                  <a:srgbClr val="6B806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50–80 MIN</a:t>
            </a:r>
            <a:endParaRPr lang="en-US" sz="900" dirty="0"/>
          </a:p>
        </p:txBody>
      </p:sp>
      <p:sp>
        <p:nvSpPr>
          <p:cNvPr id="29" name="Text 27"/>
          <p:cNvSpPr/>
          <p:nvPr/>
        </p:nvSpPr>
        <p:spPr>
          <a:xfrm>
            <a:off x="4440936" y="3602736"/>
            <a:ext cx="330708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50" b="1" dirty="0">
                <a:solidFill>
                  <a:srgbClr val="3A4A3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Drie oefeningen</a:t>
            </a:r>
            <a:endParaRPr lang="en-US" sz="1350" dirty="0"/>
          </a:p>
        </p:txBody>
      </p:sp>
      <p:sp>
        <p:nvSpPr>
          <p:cNvPr id="30" name="Text 28"/>
          <p:cNvSpPr/>
          <p:nvPr/>
        </p:nvSpPr>
        <p:spPr>
          <a:xfrm>
            <a:off x="4440936" y="3986784"/>
            <a:ext cx="330708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B726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Zelf aan de slag met een echt werkproces</a:t>
            </a:r>
            <a:endParaRPr lang="en-US" sz="1100" dirty="0"/>
          </a:p>
        </p:txBody>
      </p:sp>
      <p:sp>
        <p:nvSpPr>
          <p:cNvPr id="31" name="Shape 29"/>
          <p:cNvSpPr/>
          <p:nvPr/>
        </p:nvSpPr>
        <p:spPr>
          <a:xfrm>
            <a:off x="8049768" y="3090672"/>
            <a:ext cx="3636264" cy="1417320"/>
          </a:xfrm>
          <a:prstGeom prst="roundRect">
            <a:avLst>
              <a:gd name="adj" fmla="val 7742"/>
            </a:avLst>
          </a:prstGeom>
          <a:solidFill>
            <a:srgbClr val="FFFFFF"/>
          </a:solidFill>
          <a:ln w="12700">
            <a:solidFill>
              <a:srgbClr val="EEF2EC"/>
            </a:solidFill>
            <a:prstDash val="solid"/>
          </a:ln>
        </p:spPr>
      </p:sp>
      <p:sp>
        <p:nvSpPr>
          <p:cNvPr id="32" name="Shape 30"/>
          <p:cNvSpPr/>
          <p:nvPr/>
        </p:nvSpPr>
        <p:spPr>
          <a:xfrm>
            <a:off x="8214360" y="3255264"/>
            <a:ext cx="1106424" cy="256032"/>
          </a:xfrm>
          <a:prstGeom prst="roundRect">
            <a:avLst>
              <a:gd name="adj" fmla="val 50000"/>
            </a:avLst>
          </a:prstGeom>
          <a:solidFill>
            <a:srgbClr val="EEF2EC"/>
          </a:solidFill>
          <a:ln w="12700">
            <a:solidFill>
              <a:srgbClr val="EEF2EC"/>
            </a:solidFill>
            <a:prstDash val="solid"/>
          </a:ln>
        </p:spPr>
      </p:sp>
      <p:sp>
        <p:nvSpPr>
          <p:cNvPr id="33" name="Text 31"/>
          <p:cNvSpPr/>
          <p:nvPr/>
        </p:nvSpPr>
        <p:spPr>
          <a:xfrm>
            <a:off x="8214360" y="3255264"/>
            <a:ext cx="1106424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spc="150" kern="0" dirty="0">
                <a:solidFill>
                  <a:srgbClr val="6B806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80–90 MIN</a:t>
            </a:r>
            <a:endParaRPr lang="en-US" sz="900" dirty="0"/>
          </a:p>
        </p:txBody>
      </p:sp>
      <p:sp>
        <p:nvSpPr>
          <p:cNvPr id="34" name="Text 32"/>
          <p:cNvSpPr/>
          <p:nvPr/>
        </p:nvSpPr>
        <p:spPr>
          <a:xfrm>
            <a:off x="8214360" y="3602736"/>
            <a:ext cx="330708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50" b="1" dirty="0">
                <a:solidFill>
                  <a:srgbClr val="3A4A3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Wat nu?</a:t>
            </a:r>
            <a:endParaRPr lang="en-US" sz="1350" dirty="0"/>
          </a:p>
        </p:txBody>
      </p:sp>
      <p:sp>
        <p:nvSpPr>
          <p:cNvPr id="35" name="Text 33"/>
          <p:cNvSpPr/>
          <p:nvPr/>
        </p:nvSpPr>
        <p:spPr>
          <a:xfrm>
            <a:off x="8214360" y="3986784"/>
            <a:ext cx="330708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B726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Jouw eerste echte stap morgen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3A4A38"/>
          </a:solidFill>
          <a:ln w="12700">
            <a:solidFill>
              <a:srgbClr val="3A4A38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502920" y="1645920"/>
            <a:ext cx="11183112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C8D4C4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DEEL 5  ·  50–80 MINUTEN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02920" y="2057400"/>
            <a:ext cx="11183112" cy="1280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5400" b="1" dirty="0">
                <a:solidFill>
                  <a:srgbClr val="FAF8F4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Drie oefeningen</a:t>
            </a:r>
            <a:endParaRPr lang="en-US" sz="5400" dirty="0"/>
          </a:p>
        </p:txBody>
      </p:sp>
      <p:sp>
        <p:nvSpPr>
          <p:cNvPr id="5" name="Text 3"/>
          <p:cNvSpPr/>
          <p:nvPr/>
        </p:nvSpPr>
        <p:spPr>
          <a:xfrm>
            <a:off x="502920" y="3566160"/>
            <a:ext cx="73152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i="1" dirty="0">
                <a:solidFill>
                  <a:srgbClr val="C8D4C4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Eén doorlopende casus. Drie taken. Jij doet het zelf.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02920" y="4133088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6B726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De rode draad: het organiseren van een inloopmiddag voor mensen met geldzorgen.</a:t>
            </a:r>
            <a:endParaRPr lang="en-US" sz="1300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FAF8F4"/>
          </a:solidFill>
          <a:ln w="12700">
            <a:solidFill>
              <a:srgbClr val="FAF8F4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02920" y="384048"/>
            <a:ext cx="2423160" cy="256032"/>
          </a:xfrm>
          <a:prstGeom prst="roundRect">
            <a:avLst>
              <a:gd name="adj" fmla="val 50000"/>
            </a:avLst>
          </a:prstGeom>
          <a:solidFill>
            <a:srgbClr val="3A4A38"/>
          </a:solidFill>
          <a:ln w="12700">
            <a:solidFill>
              <a:srgbClr val="3A4A38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502920" y="384048"/>
            <a:ext cx="242316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spc="150" kern="0" dirty="0">
                <a:solidFill>
                  <a:srgbClr val="C8D4C4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OEFENING 1  ·  10 MINUTEN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502920" y="822960"/>
            <a:ext cx="91440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3A4A3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Van ruw plan naar draaiboek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502920" y="1463040"/>
            <a:ext cx="91440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50" dirty="0">
                <a:solidFill>
                  <a:srgbClr val="6B726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Gebruik ROL + TAAK + CONTEXT om AI een gestructureerd draaiboek te laten maken.</a:t>
            </a:r>
            <a:endParaRPr lang="en-US" sz="1350" dirty="0"/>
          </a:p>
        </p:txBody>
      </p:sp>
      <p:sp>
        <p:nvSpPr>
          <p:cNvPr id="7" name="Shape 5"/>
          <p:cNvSpPr/>
          <p:nvPr/>
        </p:nvSpPr>
        <p:spPr>
          <a:xfrm>
            <a:off x="502920" y="2029968"/>
            <a:ext cx="5029200" cy="3977640"/>
          </a:xfrm>
          <a:prstGeom prst="roundRect">
            <a:avLst>
              <a:gd name="adj" fmla="val 2759"/>
            </a:avLst>
          </a:prstGeom>
          <a:solidFill>
            <a:srgbClr val="EEF2EC"/>
          </a:solidFill>
          <a:ln w="12700">
            <a:solidFill>
              <a:srgbClr val="EEF2EC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704088" y="2212848"/>
            <a:ext cx="4626864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spc="150" kern="0" dirty="0">
                <a:solidFill>
                  <a:srgbClr val="6B806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JOUW RUWE INPUT – kopieer naar AI</a:t>
            </a:r>
            <a:endParaRPr lang="en-US" sz="950" dirty="0"/>
          </a:p>
        </p:txBody>
      </p:sp>
      <p:sp>
        <p:nvSpPr>
          <p:cNvPr id="9" name="Text 7"/>
          <p:cNvSpPr/>
          <p:nvPr/>
        </p:nvSpPr>
        <p:spPr>
          <a:xfrm>
            <a:off x="777240" y="2578608"/>
            <a:ext cx="448056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2D352C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·  Inloopmiddag voor mensen met geldzorgen</a:t>
            </a:r>
            <a:endParaRPr lang="en-US" sz="1150" dirty="0"/>
          </a:p>
        </p:txBody>
      </p:sp>
      <p:sp>
        <p:nvSpPr>
          <p:cNvPr id="10" name="Text 8"/>
          <p:cNvSpPr/>
          <p:nvPr/>
        </p:nvSpPr>
        <p:spPr>
          <a:xfrm>
            <a:off x="777240" y="2962656"/>
            <a:ext cx="448056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2D352C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·  Gratis, laagdrempelig, ergens in april</a:t>
            </a:r>
            <a:endParaRPr lang="en-US" sz="1150" dirty="0"/>
          </a:p>
        </p:txBody>
      </p:sp>
      <p:sp>
        <p:nvSpPr>
          <p:cNvPr id="11" name="Text 9"/>
          <p:cNvSpPr/>
          <p:nvPr/>
        </p:nvSpPr>
        <p:spPr>
          <a:xfrm>
            <a:off x="777240" y="3346704"/>
            <a:ext cx="448056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2D352C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·  Informatietafel gemeente over toeslagen</a:t>
            </a:r>
            <a:endParaRPr lang="en-US" sz="1150" dirty="0"/>
          </a:p>
        </p:txBody>
      </p:sp>
      <p:sp>
        <p:nvSpPr>
          <p:cNvPr id="12" name="Text 10"/>
          <p:cNvSpPr/>
          <p:nvPr/>
        </p:nvSpPr>
        <p:spPr>
          <a:xfrm>
            <a:off x="777240" y="3730752"/>
            <a:ext cx="448056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2D352C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·  Schuldhulpverlener aanwezig</a:t>
            </a:r>
            <a:endParaRPr lang="en-US" sz="1150" dirty="0"/>
          </a:p>
        </p:txBody>
      </p:sp>
      <p:sp>
        <p:nvSpPr>
          <p:cNvPr id="13" name="Text 11"/>
          <p:cNvSpPr/>
          <p:nvPr/>
        </p:nvSpPr>
        <p:spPr>
          <a:xfrm>
            <a:off x="777240" y="4114800"/>
            <a:ext cx="448056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2D352C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·  Koffie, thee, misschien wat te eten</a:t>
            </a:r>
            <a:endParaRPr lang="en-US" sz="1150" dirty="0"/>
          </a:p>
        </p:txBody>
      </p:sp>
      <p:sp>
        <p:nvSpPr>
          <p:cNvPr id="14" name="Text 12"/>
          <p:cNvSpPr/>
          <p:nvPr/>
        </p:nvSpPr>
        <p:spPr>
          <a:xfrm>
            <a:off x="777240" y="4498848"/>
            <a:ext cx="448056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2D352C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·  Activiteit voor kinderen</a:t>
            </a:r>
            <a:endParaRPr lang="en-US" sz="1150" dirty="0"/>
          </a:p>
        </p:txBody>
      </p:sp>
      <p:sp>
        <p:nvSpPr>
          <p:cNvPr id="15" name="Text 13"/>
          <p:cNvSpPr/>
          <p:nvPr/>
        </p:nvSpPr>
        <p:spPr>
          <a:xfrm>
            <a:off x="777240" y="4882896"/>
            <a:ext cx="448056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2D352C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·  Aanmelden niet verplicht maar handig</a:t>
            </a:r>
            <a:endParaRPr lang="en-US" sz="1150" dirty="0"/>
          </a:p>
        </p:txBody>
      </p:sp>
      <p:sp>
        <p:nvSpPr>
          <p:cNvPr id="16" name="Text 14"/>
          <p:cNvSpPr/>
          <p:nvPr/>
        </p:nvSpPr>
        <p:spPr>
          <a:xfrm>
            <a:off x="777240" y="5266944"/>
            <a:ext cx="448056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2D352C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·  Flyer bij voedselbank en wijkcentrum</a:t>
            </a:r>
            <a:endParaRPr lang="en-US" sz="1150" dirty="0"/>
          </a:p>
        </p:txBody>
      </p:sp>
      <p:sp>
        <p:nvSpPr>
          <p:cNvPr id="17" name="Shape 15"/>
          <p:cNvSpPr/>
          <p:nvPr/>
        </p:nvSpPr>
        <p:spPr>
          <a:xfrm>
            <a:off x="5733288" y="2029968"/>
            <a:ext cx="5952744" cy="3977640"/>
          </a:xfrm>
          <a:prstGeom prst="roundRect">
            <a:avLst>
              <a:gd name="adj" fmla="val 2759"/>
            </a:avLst>
          </a:prstGeom>
          <a:solidFill>
            <a:srgbClr val="FFFFFF"/>
          </a:solidFill>
          <a:ln w="12700">
            <a:solidFill>
              <a:srgbClr val="EEF2EC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5934456" y="2212848"/>
            <a:ext cx="5550408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spc="150" kern="0" dirty="0">
                <a:solidFill>
                  <a:srgbClr val="6B726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GEWENST EINDPRODUCT</a:t>
            </a:r>
            <a:endParaRPr lang="en-US" sz="950" dirty="0"/>
          </a:p>
        </p:txBody>
      </p:sp>
      <p:sp>
        <p:nvSpPr>
          <p:cNvPr id="19" name="Text 17"/>
          <p:cNvSpPr/>
          <p:nvPr/>
        </p:nvSpPr>
        <p:spPr>
          <a:xfrm>
            <a:off x="5934456" y="2606040"/>
            <a:ext cx="5550408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2D352C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✓  Draaiboek met tijdsblokken</a:t>
            </a:r>
            <a:endParaRPr lang="en-US" sz="1200" dirty="0"/>
          </a:p>
        </p:txBody>
      </p:sp>
      <p:sp>
        <p:nvSpPr>
          <p:cNvPr id="20" name="Text 18"/>
          <p:cNvSpPr/>
          <p:nvPr/>
        </p:nvSpPr>
        <p:spPr>
          <a:xfrm>
            <a:off x="5934456" y="3063240"/>
            <a:ext cx="5550408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2D352C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✓  Taakverdeling: wie doet wat</a:t>
            </a:r>
            <a:endParaRPr lang="en-US" sz="1200" dirty="0"/>
          </a:p>
        </p:txBody>
      </p:sp>
      <p:sp>
        <p:nvSpPr>
          <p:cNvPr id="21" name="Text 19"/>
          <p:cNvSpPr/>
          <p:nvPr/>
        </p:nvSpPr>
        <p:spPr>
          <a:xfrm>
            <a:off x="5934456" y="3520440"/>
            <a:ext cx="5550408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2D352C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✓  Checklist van wat geregeld moet worden</a:t>
            </a:r>
            <a:endParaRPr lang="en-US" sz="1200" dirty="0"/>
          </a:p>
        </p:txBody>
      </p:sp>
      <p:sp>
        <p:nvSpPr>
          <p:cNvPr id="22" name="Shape 20"/>
          <p:cNvSpPr/>
          <p:nvPr/>
        </p:nvSpPr>
        <p:spPr>
          <a:xfrm>
            <a:off x="5733288" y="3840480"/>
            <a:ext cx="5952744" cy="2167128"/>
          </a:xfrm>
          <a:prstGeom prst="roundRect">
            <a:avLst>
              <a:gd name="adj" fmla="val 5063"/>
            </a:avLst>
          </a:prstGeom>
          <a:solidFill>
            <a:srgbClr val="EEF2EC"/>
          </a:solidFill>
          <a:ln w="12700">
            <a:solidFill>
              <a:srgbClr val="EEF2EC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5934456" y="4005072"/>
            <a:ext cx="5550408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spc="150" kern="0" dirty="0">
                <a:solidFill>
                  <a:srgbClr val="6B806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NA 10 MINUTEN</a:t>
            </a:r>
            <a:endParaRPr lang="en-US" sz="950" dirty="0"/>
          </a:p>
        </p:txBody>
      </p:sp>
      <p:sp>
        <p:nvSpPr>
          <p:cNvPr id="24" name="Text 22"/>
          <p:cNvSpPr/>
          <p:nvPr/>
        </p:nvSpPr>
        <p:spPr>
          <a:xfrm>
            <a:off x="5934456" y="4343400"/>
            <a:ext cx="5550408" cy="1463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2D352C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Laat 2–3 mensen hun resultaat tonen. Wie gebruikte een ROL? Maakte dat verschil?</a:t>
            </a:r>
            <a:endParaRPr lang="en-US" sz="1150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FAF8F4"/>
          </a:solidFill>
          <a:ln w="12700">
            <a:solidFill>
              <a:srgbClr val="FAF8F4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02920" y="384048"/>
            <a:ext cx="2423160" cy="256032"/>
          </a:xfrm>
          <a:prstGeom prst="roundRect">
            <a:avLst>
              <a:gd name="adj" fmla="val 50000"/>
            </a:avLst>
          </a:prstGeom>
          <a:solidFill>
            <a:srgbClr val="3A4A38"/>
          </a:solidFill>
          <a:ln w="12700">
            <a:solidFill>
              <a:srgbClr val="3A4A38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502920" y="384048"/>
            <a:ext cx="242316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spc="150" kern="0" dirty="0">
                <a:solidFill>
                  <a:srgbClr val="C8D4C4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OEFENING 2  ·  10 MINUTEN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502920" y="822960"/>
            <a:ext cx="91440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3A4A3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Actiepunten uit een mail halen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502920" y="1463040"/>
            <a:ext cx="9144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50" dirty="0">
                <a:solidFill>
                  <a:srgbClr val="6B726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AI analyseert en structureert – niet alleen schrijven.</a:t>
            </a:r>
            <a:endParaRPr lang="en-US" sz="1350" dirty="0"/>
          </a:p>
        </p:txBody>
      </p:sp>
      <p:sp>
        <p:nvSpPr>
          <p:cNvPr id="7" name="Shape 5"/>
          <p:cNvSpPr/>
          <p:nvPr/>
        </p:nvSpPr>
        <p:spPr>
          <a:xfrm>
            <a:off x="502920" y="2011680"/>
            <a:ext cx="5486400" cy="4206240"/>
          </a:xfrm>
          <a:prstGeom prst="roundRect">
            <a:avLst>
              <a:gd name="adj" fmla="val 2609"/>
            </a:avLst>
          </a:prstGeom>
          <a:solidFill>
            <a:srgbClr val="EEF2EC"/>
          </a:solidFill>
          <a:ln w="12700">
            <a:solidFill>
              <a:srgbClr val="EEF2EC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704088" y="2176272"/>
            <a:ext cx="5084064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spc="150" kern="0" dirty="0">
                <a:solidFill>
                  <a:srgbClr val="6B806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MAIL VAN MARIEKE – kopieer naar AI</a:t>
            </a:r>
            <a:endParaRPr lang="en-US" sz="950" dirty="0"/>
          </a:p>
        </p:txBody>
      </p:sp>
      <p:sp>
        <p:nvSpPr>
          <p:cNvPr id="9" name="Text 7"/>
          <p:cNvSpPr/>
          <p:nvPr/>
        </p:nvSpPr>
        <p:spPr>
          <a:xfrm>
            <a:off x="704088" y="2542032"/>
            <a:ext cx="5084064" cy="34747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2D352C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Hoi, ik zat net alles op een rijtje te zetten. De zaal staat voor 15 april, 13:00–15:30, en Sandra van de schuldhulpverlening heeft bevestigd.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2D352C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Wat mij zorgen baart is de gemeente – ik heb vorige week gemaild maar nog niks gehoord. Kun jij ze nabellen? Voor vrijdag graag.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2D352C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De flyer: Jan heeft het te druk. Heb jij iemand? Volgende week klaar graag.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2D352C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De kinderen – nog niks geregeld. Laten we dit week afstemmen.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2D352C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Groetjes, Marieke</a:t>
            </a:r>
            <a:endParaRPr lang="en-US" sz="1100" dirty="0"/>
          </a:p>
        </p:txBody>
      </p:sp>
      <p:sp>
        <p:nvSpPr>
          <p:cNvPr id="10" name="Shape 8"/>
          <p:cNvSpPr/>
          <p:nvPr/>
        </p:nvSpPr>
        <p:spPr>
          <a:xfrm>
            <a:off x="6190488" y="2011680"/>
            <a:ext cx="5495544" cy="2286000"/>
          </a:xfrm>
          <a:prstGeom prst="roundRect">
            <a:avLst>
              <a:gd name="adj" fmla="val 4800"/>
            </a:avLst>
          </a:prstGeom>
          <a:solidFill>
            <a:srgbClr val="3A4A38"/>
          </a:solidFill>
          <a:ln w="12700">
            <a:solidFill>
              <a:srgbClr val="EEF2EC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391656" y="2176272"/>
            <a:ext cx="5093208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spc="150" kern="0" dirty="0">
                <a:solidFill>
                  <a:srgbClr val="C8D4C4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JOUW PROMPT</a:t>
            </a:r>
            <a:endParaRPr lang="en-US" sz="950" dirty="0"/>
          </a:p>
        </p:txBody>
      </p:sp>
      <p:sp>
        <p:nvSpPr>
          <p:cNvPr id="12" name="Text 10"/>
          <p:cNvSpPr/>
          <p:nvPr/>
        </p:nvSpPr>
        <p:spPr>
          <a:xfrm>
            <a:off x="6391656" y="2542032"/>
            <a:ext cx="5093208" cy="1554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FAF8F4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"Lees de mail. Maak een actielijst:</a:t>
            </a:r>
            <a:endParaRPr lang="en-US" sz="1200" dirty="0"/>
          </a:p>
          <a:p>
            <a:pPr indent="0" marL="0">
              <a:buNone/>
            </a:pPr>
            <a:r>
              <a:rPr lang="en-US" sz="1200" i="1" dirty="0">
                <a:solidFill>
                  <a:srgbClr val="FAF8F4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· wat, door wie, wanneer</a:t>
            </a:r>
            <a:endParaRPr lang="en-US" sz="1200" dirty="0"/>
          </a:p>
          <a:p>
            <a:pPr indent="0" marL="0">
              <a:buNone/>
            </a:pPr>
            <a:r>
              <a:rPr lang="en-US" sz="1200" i="1" dirty="0">
                <a:solidFill>
                  <a:srgbClr val="FAF8F4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· al geregeld vs. nog te doen"</a:t>
            </a:r>
            <a:endParaRPr lang="en-US" sz="1200" dirty="0"/>
          </a:p>
        </p:txBody>
      </p:sp>
      <p:sp>
        <p:nvSpPr>
          <p:cNvPr id="13" name="Shape 11"/>
          <p:cNvSpPr/>
          <p:nvPr/>
        </p:nvSpPr>
        <p:spPr>
          <a:xfrm>
            <a:off x="6190488" y="4480560"/>
            <a:ext cx="5495544" cy="1737360"/>
          </a:xfrm>
          <a:prstGeom prst="roundRect">
            <a:avLst>
              <a:gd name="adj" fmla="val 6316"/>
            </a:avLst>
          </a:prstGeom>
          <a:solidFill>
            <a:srgbClr val="FFFFFF"/>
          </a:solidFill>
          <a:ln w="12700">
            <a:solidFill>
              <a:srgbClr val="EEF2EC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6391656" y="4626864"/>
            <a:ext cx="5093208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spc="150" kern="0" dirty="0">
                <a:solidFill>
                  <a:srgbClr val="6B726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NA 10 MINUTEN</a:t>
            </a:r>
            <a:endParaRPr lang="en-US" sz="950" dirty="0"/>
          </a:p>
        </p:txBody>
      </p:sp>
      <p:sp>
        <p:nvSpPr>
          <p:cNvPr id="15" name="Text 13"/>
          <p:cNvSpPr/>
          <p:nvPr/>
        </p:nvSpPr>
        <p:spPr>
          <a:xfrm>
            <a:off x="6391656" y="4956048"/>
            <a:ext cx="5093208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2D352C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Wat heeft AI gemist? Wat heeft het beter benoemd dan jijzelf?</a:t>
            </a:r>
            <a:endParaRPr lang="en-US" sz="1150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FAF8F4"/>
          </a:solidFill>
          <a:ln w="12700">
            <a:solidFill>
              <a:srgbClr val="FAF8F4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02920" y="384048"/>
            <a:ext cx="2423160" cy="256032"/>
          </a:xfrm>
          <a:prstGeom prst="roundRect">
            <a:avLst>
              <a:gd name="adj" fmla="val 50000"/>
            </a:avLst>
          </a:prstGeom>
          <a:solidFill>
            <a:srgbClr val="3A4A38"/>
          </a:solidFill>
          <a:ln w="12700">
            <a:solidFill>
              <a:srgbClr val="3A4A38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502920" y="384048"/>
            <a:ext cx="242316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spc="150" kern="0" dirty="0">
                <a:solidFill>
                  <a:srgbClr val="C8D4C4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OEFENING 3  ·  15 MINUTEN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502920" y="822960"/>
            <a:ext cx="91440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3A4A3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Statusupdate voor het team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502920" y="1463040"/>
            <a:ext cx="9144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50" dirty="0">
                <a:solidFill>
                  <a:srgbClr val="6B726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Combineer draaiboek + actielijst + afvinklijst in één prompt.</a:t>
            </a:r>
            <a:endParaRPr lang="en-US" sz="1350" dirty="0"/>
          </a:p>
        </p:txBody>
      </p:sp>
      <p:sp>
        <p:nvSpPr>
          <p:cNvPr id="7" name="Shape 5"/>
          <p:cNvSpPr/>
          <p:nvPr/>
        </p:nvSpPr>
        <p:spPr>
          <a:xfrm>
            <a:off x="502920" y="2011680"/>
            <a:ext cx="5029200" cy="4206240"/>
          </a:xfrm>
          <a:prstGeom prst="roundRect">
            <a:avLst>
              <a:gd name="adj" fmla="val 2609"/>
            </a:avLst>
          </a:prstGeom>
          <a:solidFill>
            <a:srgbClr val="EEF2EC"/>
          </a:solidFill>
          <a:ln w="12700">
            <a:solidFill>
              <a:srgbClr val="EEF2EC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704088" y="2176272"/>
            <a:ext cx="4626864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spc="150" kern="0" dirty="0">
                <a:solidFill>
                  <a:srgbClr val="6B806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AFVINKLIJST – voeg toe aan je prompt</a:t>
            </a:r>
            <a:endParaRPr lang="en-US" sz="950" dirty="0"/>
          </a:p>
        </p:txBody>
      </p:sp>
      <p:sp>
        <p:nvSpPr>
          <p:cNvPr id="9" name="Text 7"/>
          <p:cNvSpPr/>
          <p:nvPr/>
        </p:nvSpPr>
        <p:spPr>
          <a:xfrm>
            <a:off x="777240" y="2578608"/>
            <a:ext cx="448056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6B806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✓  Zaal geboekt: 15 april, 13:00–15:30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777240" y="3017520"/>
            <a:ext cx="448056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6B806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✓  Sandra (schuldhulp) bevestigd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777240" y="3456432"/>
            <a:ext cx="448056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2D352C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○  Gemeente nabellen (voor vrijdag)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777240" y="3895344"/>
            <a:ext cx="448056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2D352C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○  Flyer maken (volgende week, wie?)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777240" y="4334256"/>
            <a:ext cx="448056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2D352C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○  Kinderactiviteit regelen (deze week)</a:t>
            </a:r>
            <a:endParaRPr lang="en-US" sz="1200" dirty="0"/>
          </a:p>
        </p:txBody>
      </p:sp>
      <p:sp>
        <p:nvSpPr>
          <p:cNvPr id="14" name="Text 12"/>
          <p:cNvSpPr/>
          <p:nvPr/>
        </p:nvSpPr>
        <p:spPr>
          <a:xfrm>
            <a:off x="777240" y="4773168"/>
            <a:ext cx="448056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2D352C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○  Aanmeldprocedure bepalen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777240" y="5212080"/>
            <a:ext cx="448056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2D352C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○  Catering regelen</a:t>
            </a:r>
            <a:endParaRPr lang="en-US" sz="1200" dirty="0"/>
          </a:p>
        </p:txBody>
      </p:sp>
      <p:sp>
        <p:nvSpPr>
          <p:cNvPr id="16" name="Shape 14"/>
          <p:cNvSpPr/>
          <p:nvPr/>
        </p:nvSpPr>
        <p:spPr>
          <a:xfrm>
            <a:off x="5733288" y="2011680"/>
            <a:ext cx="5952744" cy="4206240"/>
          </a:xfrm>
          <a:prstGeom prst="roundRect">
            <a:avLst>
              <a:gd name="adj" fmla="val 2609"/>
            </a:avLst>
          </a:prstGeom>
          <a:solidFill>
            <a:srgbClr val="3A4A38"/>
          </a:solidFill>
          <a:ln w="12700">
            <a:solidFill>
              <a:srgbClr val="EEF2EC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5934456" y="2176272"/>
            <a:ext cx="5550408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spc="150" kern="0" dirty="0">
                <a:solidFill>
                  <a:srgbClr val="C8D4C4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JOUW PROMPT</a:t>
            </a:r>
            <a:endParaRPr lang="en-US" sz="950" dirty="0"/>
          </a:p>
        </p:txBody>
      </p:sp>
      <p:sp>
        <p:nvSpPr>
          <p:cNvPr id="18" name="Text 16"/>
          <p:cNvSpPr/>
          <p:nvPr/>
        </p:nvSpPr>
        <p:spPr>
          <a:xfrm>
            <a:off x="5934456" y="2542032"/>
            <a:ext cx="5550408" cy="34747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i="1" dirty="0">
                <a:solidFill>
                  <a:srgbClr val="FAF8F4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"Schrijf een korte, informele statusupdate voor mijn team over de inloopmiddag van 15 april.</a:t>
            </a:r>
            <a:endParaRPr lang="en-US" sz="1150" dirty="0"/>
          </a:p>
          <a:p>
            <a:pPr indent="0" marL="0">
              <a:buNone/>
            </a:pPr>
            <a:endParaRPr lang="en-US" sz="1150" dirty="0"/>
          </a:p>
          <a:p>
            <a:pPr indent="0" marL="0">
              <a:buNone/>
            </a:pPr>
            <a:r>
              <a:rPr lang="en-US" sz="1150" i="1" dirty="0">
                <a:solidFill>
                  <a:srgbClr val="FAF8F4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Gebruik: draaiboek (oef. 1) + actielijst (oef. 2) + afvinklijst hierboven.</a:t>
            </a:r>
            <a:endParaRPr lang="en-US" sz="1150" dirty="0"/>
          </a:p>
          <a:p>
            <a:pPr indent="0" marL="0">
              <a:buNone/>
            </a:pPr>
            <a:endParaRPr lang="en-US" sz="1150" dirty="0"/>
          </a:p>
          <a:p>
            <a:pPr indent="0" marL="0">
              <a:buNone/>
            </a:pPr>
            <a:r>
              <a:rPr lang="en-US" sz="1150" i="1" dirty="0">
                <a:solidFill>
                  <a:srgbClr val="FAF8F4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Toon: collegiaal en bondig. Wat staat, wat nog openstaat, wie wat pakt."</a:t>
            </a:r>
            <a:endParaRPr lang="en-US" sz="1150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6B8068"/>
          </a:solidFill>
          <a:ln w="12700">
            <a:solidFill>
              <a:srgbClr val="6B8068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502920" y="1645920"/>
            <a:ext cx="11183112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C8D4C4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DEEL 6  ·  80–90 MINUTEN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02920" y="2057400"/>
            <a:ext cx="11183112" cy="1280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5400" b="1" dirty="0">
                <a:solidFill>
                  <a:srgbClr val="FAF8F4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Wat nu?</a:t>
            </a:r>
            <a:endParaRPr lang="en-US" sz="5400" dirty="0"/>
          </a:p>
        </p:txBody>
      </p:sp>
      <p:sp>
        <p:nvSpPr>
          <p:cNvPr id="5" name="Text 3"/>
          <p:cNvSpPr/>
          <p:nvPr/>
        </p:nvSpPr>
        <p:spPr>
          <a:xfrm>
            <a:off x="502920" y="3566160"/>
            <a:ext cx="73152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i="1" dirty="0">
                <a:solidFill>
                  <a:srgbClr val="C8D4C4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Van training naar morgen.</a:t>
            </a:r>
            <a:endParaRPr lang="en-US" sz="1800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FAF8F4"/>
          </a:solidFill>
          <a:ln w="12700">
            <a:solidFill>
              <a:srgbClr val="FAF8F4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502920" y="384048"/>
            <a:ext cx="11183112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b="1" spc="300" kern="0" dirty="0">
                <a:solidFill>
                  <a:srgbClr val="C8D4C4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PERSPECTIEF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02920" y="731520"/>
            <a:ext cx="91440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3A4A3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Er is nog veel meer mogelijk</a:t>
            </a:r>
            <a:endParaRPr lang="en-US" sz="3000" dirty="0"/>
          </a:p>
        </p:txBody>
      </p:sp>
      <p:sp>
        <p:nvSpPr>
          <p:cNvPr id="5" name="Shape 3"/>
          <p:cNvSpPr/>
          <p:nvPr/>
        </p:nvSpPr>
        <p:spPr>
          <a:xfrm>
            <a:off x="502920" y="1572768"/>
            <a:ext cx="2692908" cy="4251960"/>
          </a:xfrm>
          <a:prstGeom prst="roundRect">
            <a:avLst>
              <a:gd name="adj" fmla="val 4075"/>
            </a:avLst>
          </a:prstGeom>
          <a:solidFill>
            <a:srgbClr val="FFFFFF"/>
          </a:solidFill>
          <a:ln w="12700">
            <a:solidFill>
              <a:srgbClr val="EEF2EC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667512" y="1755648"/>
            <a:ext cx="2363724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spc="150" kern="0" dirty="0">
                <a:solidFill>
                  <a:srgbClr val="6B806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VERGADERNOTITIES</a:t>
            </a:r>
            <a:endParaRPr lang="en-US" sz="950" dirty="0"/>
          </a:p>
        </p:txBody>
      </p:sp>
      <p:sp>
        <p:nvSpPr>
          <p:cNvPr id="7" name="Text 5"/>
          <p:cNvSpPr/>
          <p:nvPr/>
        </p:nvSpPr>
        <p:spPr>
          <a:xfrm>
            <a:off x="667512" y="2103120"/>
            <a:ext cx="2363724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50" b="1" dirty="0">
                <a:solidFill>
                  <a:srgbClr val="3A4A3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Fireflies / Otter.ai</a:t>
            </a:r>
            <a:endParaRPr lang="en-US" sz="1350" dirty="0"/>
          </a:p>
        </p:txBody>
      </p:sp>
      <p:sp>
        <p:nvSpPr>
          <p:cNvPr id="8" name="Text 6"/>
          <p:cNvSpPr/>
          <p:nvPr/>
        </p:nvSpPr>
        <p:spPr>
          <a:xfrm>
            <a:off x="667512" y="2606040"/>
            <a:ext cx="2363724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6B726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Automatische notulen van je vergadering</a:t>
            </a:r>
            <a:endParaRPr lang="en-US" sz="1200" dirty="0"/>
          </a:p>
        </p:txBody>
      </p:sp>
      <p:sp>
        <p:nvSpPr>
          <p:cNvPr id="9" name="Shape 7"/>
          <p:cNvSpPr/>
          <p:nvPr/>
        </p:nvSpPr>
        <p:spPr>
          <a:xfrm>
            <a:off x="3332988" y="1572768"/>
            <a:ext cx="2692908" cy="4251960"/>
          </a:xfrm>
          <a:prstGeom prst="roundRect">
            <a:avLst>
              <a:gd name="adj" fmla="val 4075"/>
            </a:avLst>
          </a:prstGeom>
          <a:solidFill>
            <a:srgbClr val="EEF2EC"/>
          </a:solidFill>
          <a:ln w="12700">
            <a:solidFill>
              <a:srgbClr val="EEF2EC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3497580" y="1755648"/>
            <a:ext cx="2363724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spc="150" kern="0" dirty="0">
                <a:solidFill>
                  <a:srgbClr val="6B806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DOCUMENTEN</a:t>
            </a:r>
            <a:endParaRPr lang="en-US" sz="950" dirty="0"/>
          </a:p>
        </p:txBody>
      </p:sp>
      <p:sp>
        <p:nvSpPr>
          <p:cNvPr id="11" name="Text 9"/>
          <p:cNvSpPr/>
          <p:nvPr/>
        </p:nvSpPr>
        <p:spPr>
          <a:xfrm>
            <a:off x="3497580" y="2103120"/>
            <a:ext cx="2363724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50" b="1" dirty="0">
                <a:solidFill>
                  <a:srgbClr val="3A4A3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NotebookLM</a:t>
            </a:r>
            <a:endParaRPr lang="en-US" sz="1350" dirty="0"/>
          </a:p>
        </p:txBody>
      </p:sp>
      <p:sp>
        <p:nvSpPr>
          <p:cNvPr id="12" name="Text 10"/>
          <p:cNvSpPr/>
          <p:nvPr/>
        </p:nvSpPr>
        <p:spPr>
          <a:xfrm>
            <a:off x="3497580" y="2606040"/>
            <a:ext cx="2363724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6B726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Van document naar presentatie of infographic</a:t>
            </a:r>
            <a:endParaRPr lang="en-US" sz="1200" dirty="0"/>
          </a:p>
        </p:txBody>
      </p:sp>
      <p:sp>
        <p:nvSpPr>
          <p:cNvPr id="13" name="Shape 11"/>
          <p:cNvSpPr/>
          <p:nvPr/>
        </p:nvSpPr>
        <p:spPr>
          <a:xfrm>
            <a:off x="6163056" y="1572768"/>
            <a:ext cx="2692908" cy="4251960"/>
          </a:xfrm>
          <a:prstGeom prst="roundRect">
            <a:avLst>
              <a:gd name="adj" fmla="val 4075"/>
            </a:avLst>
          </a:prstGeom>
          <a:solidFill>
            <a:srgbClr val="FFFFFF"/>
          </a:solidFill>
          <a:ln w="12700">
            <a:solidFill>
              <a:srgbClr val="EEF2EC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6327648" y="1755648"/>
            <a:ext cx="2363724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spc="150" kern="0" dirty="0">
                <a:solidFill>
                  <a:srgbClr val="6B806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ONTWERPEN</a:t>
            </a:r>
            <a:endParaRPr lang="en-US" sz="950" dirty="0"/>
          </a:p>
        </p:txBody>
      </p:sp>
      <p:sp>
        <p:nvSpPr>
          <p:cNvPr id="15" name="Text 13"/>
          <p:cNvSpPr/>
          <p:nvPr/>
        </p:nvSpPr>
        <p:spPr>
          <a:xfrm>
            <a:off x="6327648" y="2103120"/>
            <a:ext cx="2363724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50" b="1" dirty="0">
                <a:solidFill>
                  <a:srgbClr val="3A4A3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Canva AI</a:t>
            </a:r>
            <a:endParaRPr lang="en-US" sz="1350" dirty="0"/>
          </a:p>
        </p:txBody>
      </p:sp>
      <p:sp>
        <p:nvSpPr>
          <p:cNvPr id="16" name="Text 14"/>
          <p:cNvSpPr/>
          <p:nvPr/>
        </p:nvSpPr>
        <p:spPr>
          <a:xfrm>
            <a:off x="6327648" y="2606040"/>
            <a:ext cx="2363724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6B726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Tekst omzetten naar visueel ontwerp</a:t>
            </a:r>
            <a:endParaRPr lang="en-US" sz="1200" dirty="0"/>
          </a:p>
        </p:txBody>
      </p:sp>
      <p:sp>
        <p:nvSpPr>
          <p:cNvPr id="17" name="Shape 15"/>
          <p:cNvSpPr/>
          <p:nvPr/>
        </p:nvSpPr>
        <p:spPr>
          <a:xfrm>
            <a:off x="8993124" y="1572768"/>
            <a:ext cx="2692908" cy="4251960"/>
          </a:xfrm>
          <a:prstGeom prst="roundRect">
            <a:avLst>
              <a:gd name="adj" fmla="val 4075"/>
            </a:avLst>
          </a:prstGeom>
          <a:solidFill>
            <a:srgbClr val="EEF2EC"/>
          </a:solidFill>
          <a:ln w="12700">
            <a:solidFill>
              <a:srgbClr val="EEF2EC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9157716" y="1755648"/>
            <a:ext cx="2363724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spc="150" kern="0" dirty="0">
                <a:solidFill>
                  <a:srgbClr val="6B806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AUTOMATISEREN</a:t>
            </a:r>
            <a:endParaRPr lang="en-US" sz="950" dirty="0"/>
          </a:p>
        </p:txBody>
      </p:sp>
      <p:sp>
        <p:nvSpPr>
          <p:cNvPr id="19" name="Text 17"/>
          <p:cNvSpPr/>
          <p:nvPr/>
        </p:nvSpPr>
        <p:spPr>
          <a:xfrm>
            <a:off x="9157716" y="2103120"/>
            <a:ext cx="2363724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50" b="1" dirty="0">
                <a:solidFill>
                  <a:srgbClr val="3A4A3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Workflows</a:t>
            </a:r>
            <a:endParaRPr lang="en-US" sz="1350" dirty="0"/>
          </a:p>
        </p:txBody>
      </p:sp>
      <p:sp>
        <p:nvSpPr>
          <p:cNvPr id="20" name="Text 18"/>
          <p:cNvSpPr/>
          <p:nvPr/>
        </p:nvSpPr>
        <p:spPr>
          <a:xfrm>
            <a:off x="9157716" y="2606040"/>
            <a:ext cx="2363724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6B726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Terugkerende taken die zichzelf uitvoeren</a:t>
            </a:r>
            <a:endParaRPr lang="en-US" sz="1200" dirty="0"/>
          </a:p>
        </p:txBody>
      </p:sp>
      <p:sp>
        <p:nvSpPr>
          <p:cNvPr id="21" name="Text 19"/>
          <p:cNvSpPr/>
          <p:nvPr/>
        </p:nvSpPr>
        <p:spPr>
          <a:xfrm>
            <a:off x="502920" y="6035040"/>
            <a:ext cx="11183112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i="1" dirty="0">
                <a:solidFill>
                  <a:srgbClr val="6B726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Dit bestaat. Het groeit snel. De drempel daalt. Vandaag was stap één.</a:t>
            </a:r>
            <a:endParaRPr lang="en-US" sz="1300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3A4A38"/>
          </a:solidFill>
          <a:ln w="12700">
            <a:solidFill>
              <a:srgbClr val="3A4A38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502920" y="548640"/>
            <a:ext cx="91440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FAF8F4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Jouw eerste stap</a:t>
            </a:r>
            <a:endParaRPr lang="en-US" sz="4000" dirty="0"/>
          </a:p>
        </p:txBody>
      </p:sp>
      <p:sp>
        <p:nvSpPr>
          <p:cNvPr id="4" name="Text 2"/>
          <p:cNvSpPr/>
          <p:nvPr/>
        </p:nvSpPr>
        <p:spPr>
          <a:xfrm>
            <a:off x="502920" y="141732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C8D4C4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Kies één taak die je deze week hebt gedaan – en doe hem opnieuw met AI.</a:t>
            </a:r>
            <a:endParaRPr lang="en-US" sz="1500" dirty="0"/>
          </a:p>
        </p:txBody>
      </p:sp>
      <p:sp>
        <p:nvSpPr>
          <p:cNvPr id="5" name="Shape 3"/>
          <p:cNvSpPr/>
          <p:nvPr/>
        </p:nvSpPr>
        <p:spPr>
          <a:xfrm>
            <a:off x="502920" y="2103120"/>
            <a:ext cx="2692908" cy="3291840"/>
          </a:xfrm>
          <a:prstGeom prst="roundRect">
            <a:avLst>
              <a:gd name="adj" fmla="val 4075"/>
            </a:avLst>
          </a:prstGeom>
          <a:solidFill>
            <a:srgbClr val="6B8068"/>
          </a:solidFill>
          <a:ln w="12700">
            <a:solidFill>
              <a:srgbClr val="EEF2EC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1501902" y="2304288"/>
            <a:ext cx="694944" cy="694944"/>
          </a:xfrm>
          <a:prstGeom prst="ellipse">
            <a:avLst/>
          </a:prstGeom>
          <a:solidFill>
            <a:srgbClr val="FAF8F4"/>
          </a:solidFill>
          <a:ln w="12700">
            <a:solidFill>
              <a:srgbClr val="FAF8F4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1501902" y="2304288"/>
            <a:ext cx="694944" cy="6949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6B806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1</a:t>
            </a:r>
            <a:endParaRPr lang="en-US" sz="2200" dirty="0"/>
          </a:p>
        </p:txBody>
      </p:sp>
      <p:sp>
        <p:nvSpPr>
          <p:cNvPr id="8" name="Text 6"/>
          <p:cNvSpPr/>
          <p:nvPr/>
        </p:nvSpPr>
        <p:spPr>
          <a:xfrm>
            <a:off x="667512" y="3218688"/>
            <a:ext cx="2363724" cy="2011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50" dirty="0">
                <a:solidFill>
                  <a:srgbClr val="C8D4C4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Ga naar claude.ai of chatgpt.com</a:t>
            </a:r>
            <a:endParaRPr lang="en-US" sz="1250" dirty="0"/>
          </a:p>
          <a:p>
            <a:pPr algn="ctr" indent="0" marL="0">
              <a:buNone/>
            </a:pPr>
            <a:r>
              <a:rPr lang="en-US" sz="1250" dirty="0">
                <a:solidFill>
                  <a:srgbClr val="C8D4C4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(beide gratis)</a:t>
            </a:r>
            <a:endParaRPr lang="en-US" sz="1250" dirty="0"/>
          </a:p>
        </p:txBody>
      </p:sp>
      <p:sp>
        <p:nvSpPr>
          <p:cNvPr id="9" name="Shape 7"/>
          <p:cNvSpPr/>
          <p:nvPr/>
        </p:nvSpPr>
        <p:spPr>
          <a:xfrm>
            <a:off x="3332988" y="2103120"/>
            <a:ext cx="2692908" cy="3291840"/>
          </a:xfrm>
          <a:prstGeom prst="roundRect">
            <a:avLst>
              <a:gd name="adj" fmla="val 4075"/>
            </a:avLst>
          </a:prstGeom>
          <a:solidFill>
            <a:srgbClr val="6B8068"/>
          </a:solidFill>
          <a:ln w="12700">
            <a:solidFill>
              <a:srgbClr val="EEF2EC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4331970" y="2304288"/>
            <a:ext cx="694944" cy="694944"/>
          </a:xfrm>
          <a:prstGeom prst="ellipse">
            <a:avLst/>
          </a:prstGeom>
          <a:solidFill>
            <a:srgbClr val="FAF8F4"/>
          </a:solidFill>
          <a:ln w="12700">
            <a:solidFill>
              <a:srgbClr val="FAF8F4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4331970" y="2304288"/>
            <a:ext cx="694944" cy="6949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6B806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2</a:t>
            </a:r>
            <a:endParaRPr lang="en-US" sz="2200" dirty="0"/>
          </a:p>
        </p:txBody>
      </p:sp>
      <p:sp>
        <p:nvSpPr>
          <p:cNvPr id="12" name="Text 10"/>
          <p:cNvSpPr/>
          <p:nvPr/>
        </p:nvSpPr>
        <p:spPr>
          <a:xfrm>
            <a:off x="3497580" y="3218688"/>
            <a:ext cx="2363724" cy="2011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50" dirty="0">
                <a:solidFill>
                  <a:srgbClr val="C8D4C4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Maak een account aan</a:t>
            </a:r>
            <a:endParaRPr lang="en-US" sz="1250" dirty="0"/>
          </a:p>
          <a:p>
            <a:pPr algn="ctr" indent="0" marL="0">
              <a:buNone/>
            </a:pPr>
            <a:r>
              <a:rPr lang="en-US" sz="1250" dirty="0">
                <a:solidFill>
                  <a:srgbClr val="C8D4C4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(5 minuten)</a:t>
            </a:r>
            <a:endParaRPr lang="en-US" sz="1250" dirty="0"/>
          </a:p>
        </p:txBody>
      </p:sp>
      <p:sp>
        <p:nvSpPr>
          <p:cNvPr id="13" name="Shape 11"/>
          <p:cNvSpPr/>
          <p:nvPr/>
        </p:nvSpPr>
        <p:spPr>
          <a:xfrm>
            <a:off x="6163056" y="2103120"/>
            <a:ext cx="2692908" cy="3291840"/>
          </a:xfrm>
          <a:prstGeom prst="roundRect">
            <a:avLst>
              <a:gd name="adj" fmla="val 4075"/>
            </a:avLst>
          </a:prstGeom>
          <a:solidFill>
            <a:srgbClr val="6B8068"/>
          </a:solidFill>
          <a:ln w="12700">
            <a:solidFill>
              <a:srgbClr val="EEF2EC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7162038" y="2304288"/>
            <a:ext cx="694944" cy="694944"/>
          </a:xfrm>
          <a:prstGeom prst="ellipse">
            <a:avLst/>
          </a:prstGeom>
          <a:solidFill>
            <a:srgbClr val="FAF8F4"/>
          </a:solidFill>
          <a:ln w="12700">
            <a:solidFill>
              <a:srgbClr val="FAF8F4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7162038" y="2304288"/>
            <a:ext cx="694944" cy="6949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6B806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3</a:t>
            </a:r>
            <a:endParaRPr lang="en-US" sz="2200" dirty="0"/>
          </a:p>
        </p:txBody>
      </p:sp>
      <p:sp>
        <p:nvSpPr>
          <p:cNvPr id="16" name="Text 14"/>
          <p:cNvSpPr/>
          <p:nvPr/>
        </p:nvSpPr>
        <p:spPr>
          <a:xfrm>
            <a:off x="6327648" y="3218688"/>
            <a:ext cx="2363724" cy="2011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50" dirty="0">
                <a:solidFill>
                  <a:srgbClr val="C8D4C4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Neem een taak van deze week</a:t>
            </a:r>
            <a:endParaRPr lang="en-US" sz="1250" dirty="0"/>
          </a:p>
        </p:txBody>
      </p:sp>
      <p:sp>
        <p:nvSpPr>
          <p:cNvPr id="17" name="Shape 15"/>
          <p:cNvSpPr/>
          <p:nvPr/>
        </p:nvSpPr>
        <p:spPr>
          <a:xfrm>
            <a:off x="8993124" y="2103120"/>
            <a:ext cx="2692908" cy="3291840"/>
          </a:xfrm>
          <a:prstGeom prst="roundRect">
            <a:avLst>
              <a:gd name="adj" fmla="val 4075"/>
            </a:avLst>
          </a:prstGeom>
          <a:solidFill>
            <a:srgbClr val="6B8068"/>
          </a:solidFill>
          <a:ln w="12700">
            <a:solidFill>
              <a:srgbClr val="EEF2EC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9992106" y="2304288"/>
            <a:ext cx="694944" cy="694944"/>
          </a:xfrm>
          <a:prstGeom prst="ellipse">
            <a:avLst/>
          </a:prstGeom>
          <a:solidFill>
            <a:srgbClr val="FAF8F4"/>
          </a:solidFill>
          <a:ln w="12700">
            <a:solidFill>
              <a:srgbClr val="FAF8F4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9992106" y="2304288"/>
            <a:ext cx="694944" cy="6949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6B806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4</a:t>
            </a:r>
            <a:endParaRPr lang="en-US" sz="2200" dirty="0"/>
          </a:p>
        </p:txBody>
      </p:sp>
      <p:sp>
        <p:nvSpPr>
          <p:cNvPr id="20" name="Text 18"/>
          <p:cNvSpPr/>
          <p:nvPr/>
        </p:nvSpPr>
        <p:spPr>
          <a:xfrm>
            <a:off x="9157716" y="3218688"/>
            <a:ext cx="2363724" cy="2011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50" dirty="0">
                <a:solidFill>
                  <a:srgbClr val="C8D4C4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Schrijf een prompt met</a:t>
            </a:r>
            <a:endParaRPr lang="en-US" sz="1250" dirty="0"/>
          </a:p>
          <a:p>
            <a:pPr algn="ctr" indent="0" marL="0">
              <a:buNone/>
            </a:pPr>
            <a:r>
              <a:rPr lang="en-US" sz="1250" dirty="0">
                <a:solidFill>
                  <a:srgbClr val="C8D4C4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ROL + TAAK + CONTEXT</a:t>
            </a:r>
            <a:endParaRPr lang="en-US" sz="1250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EEF2EC"/>
          </a:solidFill>
          <a:ln w="12700">
            <a:solidFill>
              <a:srgbClr val="EEF2EC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0" y="731520"/>
            <a:ext cx="12188952" cy="3200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0" b="1" dirty="0">
                <a:solidFill>
                  <a:srgbClr val="C8D4C4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?</a:t>
            </a:r>
            <a:endParaRPr lang="en-US" sz="18000" dirty="0"/>
          </a:p>
        </p:txBody>
      </p:sp>
      <p:sp>
        <p:nvSpPr>
          <p:cNvPr id="4" name="Text 2"/>
          <p:cNvSpPr/>
          <p:nvPr/>
        </p:nvSpPr>
        <p:spPr>
          <a:xfrm>
            <a:off x="914400" y="1920240"/>
            <a:ext cx="10360152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3A4A3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Welke taak doe jij komende week die je nu anders gaat aanpakken?</a:t>
            </a:r>
            <a:endParaRPr lang="en-US" sz="2800" dirty="0"/>
          </a:p>
        </p:txBody>
      </p:sp>
      <p:sp>
        <p:nvSpPr>
          <p:cNvPr id="5" name="Text 3"/>
          <p:cNvSpPr/>
          <p:nvPr/>
        </p:nvSpPr>
        <p:spPr>
          <a:xfrm>
            <a:off x="1371600" y="3520440"/>
            <a:ext cx="9445752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6B726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Schrijf hem op. 2 minuten.</a:t>
            </a:r>
            <a:endParaRPr lang="en-US" sz="1600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3A4A38"/>
          </a:solidFill>
          <a:ln w="12700">
            <a:solidFill>
              <a:srgbClr val="3A4A38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502920" y="1463040"/>
            <a:ext cx="59436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6000" b="1" dirty="0">
                <a:solidFill>
                  <a:srgbClr val="FAF8F4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Vragen?</a:t>
            </a:r>
            <a:endParaRPr lang="en-US" sz="6000" dirty="0"/>
          </a:p>
        </p:txBody>
      </p:sp>
      <p:sp>
        <p:nvSpPr>
          <p:cNvPr id="4" name="Text 2"/>
          <p:cNvSpPr/>
          <p:nvPr/>
        </p:nvSpPr>
        <p:spPr>
          <a:xfrm>
            <a:off x="502920" y="2606040"/>
            <a:ext cx="5943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i="1" dirty="0">
                <a:solidFill>
                  <a:srgbClr val="C8D4C4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En anders: aan de slag.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502920" y="502920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AF8F4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Timon Kool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502920" y="5486400"/>
            <a:ext cx="3657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6B726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timonkool.nl</a:t>
            </a:r>
            <a:endParaRPr lang="en-US" sz="1200" dirty="0"/>
          </a:p>
        </p:txBody>
      </p:sp>
      <p:sp>
        <p:nvSpPr>
          <p:cNvPr id="7" name="Shape 5"/>
          <p:cNvSpPr/>
          <p:nvPr/>
        </p:nvSpPr>
        <p:spPr>
          <a:xfrm>
            <a:off x="7772400" y="1371600"/>
            <a:ext cx="3913632" cy="4114800"/>
          </a:xfrm>
          <a:prstGeom prst="roundRect">
            <a:avLst>
              <a:gd name="adj" fmla="val 2804"/>
            </a:avLst>
          </a:prstGeom>
          <a:solidFill>
            <a:srgbClr val="6B8068"/>
          </a:solidFill>
          <a:ln w="12700">
            <a:solidFill>
              <a:srgbClr val="EEF2EC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7909560" y="1691640"/>
            <a:ext cx="3639312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C8D4C4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Gebouwd met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7909560" y="2103120"/>
            <a:ext cx="3639312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FAF8F4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Claude</a:t>
            </a:r>
            <a:endParaRPr lang="en-US" sz="3200" dirty="0"/>
          </a:p>
        </p:txBody>
      </p:sp>
      <p:sp>
        <p:nvSpPr>
          <p:cNvPr id="10" name="Text 8"/>
          <p:cNvSpPr/>
          <p:nvPr/>
        </p:nvSpPr>
        <p:spPr>
          <a:xfrm>
            <a:off x="7909560" y="2834640"/>
            <a:ext cx="3639312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C8D4C4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claude.ai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7909560" y="3246120"/>
            <a:ext cx="3639312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6B726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AI-assistent van Anthropic</a:t>
            </a:r>
            <a:endParaRPr lang="en-US" sz="11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EEF2EC"/>
          </a:solidFill>
          <a:ln w="12700">
            <a:solidFill>
              <a:srgbClr val="EEF2EC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0" y="731520"/>
            <a:ext cx="12188952" cy="3200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0" b="1" dirty="0">
                <a:solidFill>
                  <a:srgbClr val="C8D4C4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?</a:t>
            </a:r>
            <a:endParaRPr lang="en-US" sz="18000" dirty="0"/>
          </a:p>
        </p:txBody>
      </p:sp>
      <p:sp>
        <p:nvSpPr>
          <p:cNvPr id="4" name="Text 2"/>
          <p:cNvSpPr/>
          <p:nvPr/>
        </p:nvSpPr>
        <p:spPr>
          <a:xfrm>
            <a:off x="914400" y="2194560"/>
            <a:ext cx="10360152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000" b="1" dirty="0">
                <a:solidFill>
                  <a:srgbClr val="3A4A3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Wie heeft al weleens iets gevraagd aan AI?</a:t>
            </a:r>
            <a:endParaRPr lang="en-US" sz="3000" dirty="0"/>
          </a:p>
        </p:txBody>
      </p:sp>
      <p:sp>
        <p:nvSpPr>
          <p:cNvPr id="5" name="Text 3"/>
          <p:cNvSpPr/>
          <p:nvPr/>
        </p:nvSpPr>
        <p:spPr>
          <a:xfrm>
            <a:off x="1371600" y="3337560"/>
            <a:ext cx="9445752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6B726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Wat vroeg je? Wat was je eerste indruk?</a:t>
            </a:r>
            <a:endParaRPr lang="en-US" sz="16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6B8068"/>
          </a:solidFill>
          <a:ln w="12700">
            <a:solidFill>
              <a:srgbClr val="6B8068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502920" y="1645920"/>
            <a:ext cx="11183112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C8D4C4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DEEL 1  ·  0–15 MINUTEN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02920" y="2057400"/>
            <a:ext cx="11183112" cy="1280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90000"/>
              </a:lnSpc>
              <a:buNone/>
            </a:pPr>
            <a:r>
              <a:rPr lang="en-US" sz="5400" b="1" dirty="0">
                <a:solidFill>
                  <a:srgbClr val="FAF8F4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Het wow-moment</a:t>
            </a:r>
            <a:endParaRPr lang="en-US" sz="5400" dirty="0"/>
          </a:p>
        </p:txBody>
      </p:sp>
      <p:sp>
        <p:nvSpPr>
          <p:cNvPr id="5" name="Text 3"/>
          <p:cNvSpPr/>
          <p:nvPr/>
        </p:nvSpPr>
        <p:spPr>
          <a:xfrm>
            <a:off x="502920" y="3657600"/>
            <a:ext cx="11183112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i="1" dirty="0">
                <a:solidFill>
                  <a:srgbClr val="C8D4C4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Eerst zien. Dan begrijpen.</a:t>
            </a:r>
            <a:endParaRPr lang="en-US" sz="1800" dirty="0"/>
          </a:p>
        </p:txBody>
      </p:sp>
      <p:sp>
        <p:nvSpPr>
          <p:cNvPr id="6" name="Text 4"/>
          <p:cNvSpPr/>
          <p:nvPr/>
        </p:nvSpPr>
        <p:spPr>
          <a:xfrm>
            <a:off x="502920" y="4206240"/>
            <a:ext cx="6400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C8D4C4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We beginnen met een live demonstratie – geen uitleg vooraf.</a:t>
            </a:r>
            <a:endParaRPr lang="en-US" sz="13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FAF8F4"/>
          </a:solidFill>
          <a:ln w="12700">
            <a:solidFill>
              <a:srgbClr val="FAF8F4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502920" y="384048"/>
            <a:ext cx="11183112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b="1" spc="300" kern="0" dirty="0">
                <a:solidFill>
                  <a:srgbClr val="C8D4C4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LIVE DEMO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02920" y="731520"/>
            <a:ext cx="73152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3A4A3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Dit had een uur gekost.</a:t>
            </a:r>
            <a:endParaRPr lang="en-US" sz="3600" dirty="0"/>
          </a:p>
        </p:txBody>
      </p:sp>
      <p:sp>
        <p:nvSpPr>
          <p:cNvPr id="5" name="Shape 3"/>
          <p:cNvSpPr/>
          <p:nvPr/>
        </p:nvSpPr>
        <p:spPr>
          <a:xfrm>
            <a:off x="502920" y="1554480"/>
            <a:ext cx="5029200" cy="4389120"/>
          </a:xfrm>
          <a:prstGeom prst="roundRect">
            <a:avLst>
              <a:gd name="adj" fmla="val 2500"/>
            </a:avLst>
          </a:prstGeom>
          <a:solidFill>
            <a:srgbClr val="FFFFFF"/>
          </a:solidFill>
          <a:ln w="12700">
            <a:solidFill>
              <a:srgbClr val="EEF2EC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685800" y="1737360"/>
            <a:ext cx="4663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150" kern="0" dirty="0">
                <a:solidFill>
                  <a:srgbClr val="6B726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ZONDER AI  ·  ±45 minuten</a:t>
            </a:r>
            <a:endParaRPr lang="en-US" sz="1000" dirty="0"/>
          </a:p>
        </p:txBody>
      </p:sp>
      <p:sp>
        <p:nvSpPr>
          <p:cNvPr id="7" name="Text 5"/>
          <p:cNvSpPr/>
          <p:nvPr/>
        </p:nvSpPr>
        <p:spPr>
          <a:xfrm>
            <a:off x="685800" y="2148840"/>
            <a:ext cx="466344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2D352C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1.  Open Word, bedenk hoe je begint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685800" y="2587752"/>
            <a:ext cx="466344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2D352C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2.  Schrijf een eerste versie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685800" y="3026664"/>
            <a:ext cx="466344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2D352C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3.  Herlees, twijfel, verander de toon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685800" y="3465576"/>
            <a:ext cx="466344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2D352C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4.  Vraag collega om feedback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685800" y="3904488"/>
            <a:ext cx="466344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2D352C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5.  Definitieve versie – 45 minuten later</a:t>
            </a:r>
            <a:endParaRPr lang="en-US" sz="1300" dirty="0"/>
          </a:p>
        </p:txBody>
      </p:sp>
      <p:sp>
        <p:nvSpPr>
          <p:cNvPr id="12" name="Shape 10"/>
          <p:cNvSpPr/>
          <p:nvPr/>
        </p:nvSpPr>
        <p:spPr>
          <a:xfrm>
            <a:off x="5760720" y="1554480"/>
            <a:ext cx="5925312" cy="4389120"/>
          </a:xfrm>
          <a:prstGeom prst="roundRect">
            <a:avLst>
              <a:gd name="adj" fmla="val 2500"/>
            </a:avLst>
          </a:prstGeom>
          <a:solidFill>
            <a:srgbClr val="3A4A38"/>
          </a:solidFill>
          <a:ln w="12700">
            <a:solidFill>
              <a:srgbClr val="EEF2EC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5943600" y="1737360"/>
            <a:ext cx="5559552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150" kern="0" dirty="0">
                <a:solidFill>
                  <a:srgbClr val="C8D4C4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MET AI  ·  ±2 minuten</a:t>
            </a:r>
            <a:endParaRPr lang="en-US" sz="1000" dirty="0"/>
          </a:p>
        </p:txBody>
      </p:sp>
      <p:sp>
        <p:nvSpPr>
          <p:cNvPr id="14" name="Text 12"/>
          <p:cNvSpPr/>
          <p:nvPr/>
        </p:nvSpPr>
        <p:spPr>
          <a:xfrm>
            <a:off x="5943600" y="2148840"/>
            <a:ext cx="5559552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C8D4C4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Typ in het chatvenster:</a:t>
            </a:r>
            <a:endParaRPr lang="en-US" sz="1200" dirty="0"/>
          </a:p>
        </p:txBody>
      </p:sp>
      <p:sp>
        <p:nvSpPr>
          <p:cNvPr id="15" name="Shape 13"/>
          <p:cNvSpPr/>
          <p:nvPr/>
        </p:nvSpPr>
        <p:spPr>
          <a:xfrm>
            <a:off x="5943600" y="2560320"/>
            <a:ext cx="5559552" cy="1828800"/>
          </a:xfrm>
          <a:prstGeom prst="roundRect">
            <a:avLst>
              <a:gd name="adj" fmla="val 5000"/>
            </a:avLst>
          </a:prstGeom>
          <a:solidFill>
            <a:srgbClr val="6B8068"/>
          </a:solidFill>
          <a:ln w="12700">
            <a:solidFill>
              <a:srgbClr val="6B8068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6108192" y="2670048"/>
            <a:ext cx="5230368" cy="16276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i="1" dirty="0">
                <a:solidFill>
                  <a:srgbClr val="FAF8F4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"Schrijf een uitnodiging voor een gratis inloopmiddag voor mensen met geldzorgen. 15 april, 13:00–15:30, wijkcentrum. Warme toon, niet formeel. Max 150 woorden."</a:t>
            </a:r>
            <a:endParaRPr lang="en-US" sz="1150" dirty="0"/>
          </a:p>
        </p:txBody>
      </p:sp>
      <p:sp>
        <p:nvSpPr>
          <p:cNvPr id="17" name="Text 15"/>
          <p:cNvSpPr/>
          <p:nvPr/>
        </p:nvSpPr>
        <p:spPr>
          <a:xfrm>
            <a:off x="5943600" y="4617720"/>
            <a:ext cx="5559552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C8D4C4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Klaar in 10 seconden.</a:t>
            </a:r>
            <a:endParaRPr lang="en-US" sz="13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EEF2EC"/>
          </a:solidFill>
          <a:ln w="12700">
            <a:solidFill>
              <a:srgbClr val="EEF2EC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0" y="731520"/>
            <a:ext cx="12188952" cy="3200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0" b="1" dirty="0">
                <a:solidFill>
                  <a:srgbClr val="C8D4C4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?</a:t>
            </a:r>
            <a:endParaRPr lang="en-US" sz="18000" dirty="0"/>
          </a:p>
        </p:txBody>
      </p:sp>
      <p:sp>
        <p:nvSpPr>
          <p:cNvPr id="4" name="Text 2"/>
          <p:cNvSpPr/>
          <p:nvPr/>
        </p:nvSpPr>
        <p:spPr>
          <a:xfrm>
            <a:off x="914400" y="2194560"/>
            <a:ext cx="10360152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000" b="1" dirty="0">
                <a:solidFill>
                  <a:srgbClr val="3A4A3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Wat valt jullie op aan het resultaat?</a:t>
            </a:r>
            <a:endParaRPr lang="en-US" sz="3000" dirty="0"/>
          </a:p>
        </p:txBody>
      </p:sp>
      <p:sp>
        <p:nvSpPr>
          <p:cNvPr id="5" name="Text 3"/>
          <p:cNvSpPr/>
          <p:nvPr/>
        </p:nvSpPr>
        <p:spPr>
          <a:xfrm>
            <a:off x="1371600" y="3337560"/>
            <a:ext cx="9445752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6B726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Wat zou je zelf nog aanpassen? Wat klopt er misschien niet?</a:t>
            </a:r>
            <a:endParaRPr lang="en-US" sz="16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FAF8F4"/>
          </a:solidFill>
          <a:ln w="12700">
            <a:solidFill>
              <a:srgbClr val="FAF8F4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502920" y="384048"/>
            <a:ext cx="11183112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b="1" spc="300" kern="0" dirty="0">
                <a:solidFill>
                  <a:srgbClr val="C8D4C4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HERKENNING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02920" y="731520"/>
            <a:ext cx="82296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400" b="1" dirty="0">
                <a:solidFill>
                  <a:srgbClr val="3A4A3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Dit kost jullie elke week tijd.</a:t>
            </a:r>
            <a:endParaRPr lang="en-US" sz="3400" dirty="0"/>
          </a:p>
        </p:txBody>
      </p:sp>
      <p:sp>
        <p:nvSpPr>
          <p:cNvPr id="5" name="Shape 3"/>
          <p:cNvSpPr/>
          <p:nvPr/>
        </p:nvSpPr>
        <p:spPr>
          <a:xfrm>
            <a:off x="502920" y="1554480"/>
            <a:ext cx="3636264" cy="1234440"/>
          </a:xfrm>
          <a:prstGeom prst="roundRect">
            <a:avLst>
              <a:gd name="adj" fmla="val 8889"/>
            </a:avLst>
          </a:prstGeom>
          <a:solidFill>
            <a:srgbClr val="FFFFFF"/>
          </a:solidFill>
          <a:ln w="12700">
            <a:solidFill>
              <a:srgbClr val="EEF2EC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502920" y="1554480"/>
            <a:ext cx="54864" cy="1234440"/>
          </a:xfrm>
          <a:prstGeom prst="rect">
            <a:avLst/>
          </a:prstGeom>
          <a:solidFill>
            <a:srgbClr val="6B8068"/>
          </a:solidFill>
          <a:ln w="12700">
            <a:solidFill>
              <a:srgbClr val="6B8068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704088" y="1755648"/>
            <a:ext cx="3288792" cy="8321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2D352C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Uitnodigingen schrijven voor elke activiteit</a:t>
            </a:r>
            <a:endParaRPr lang="en-US" sz="1300" dirty="0"/>
          </a:p>
        </p:txBody>
      </p:sp>
      <p:sp>
        <p:nvSpPr>
          <p:cNvPr id="8" name="Shape 6"/>
          <p:cNvSpPr/>
          <p:nvPr/>
        </p:nvSpPr>
        <p:spPr>
          <a:xfrm>
            <a:off x="4276344" y="1554480"/>
            <a:ext cx="3636264" cy="1234440"/>
          </a:xfrm>
          <a:prstGeom prst="roundRect">
            <a:avLst>
              <a:gd name="adj" fmla="val 8889"/>
            </a:avLst>
          </a:prstGeom>
          <a:solidFill>
            <a:srgbClr val="FFFFFF"/>
          </a:solidFill>
          <a:ln w="12700">
            <a:solidFill>
              <a:srgbClr val="EEF2EC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4276344" y="1554480"/>
            <a:ext cx="54864" cy="1234440"/>
          </a:xfrm>
          <a:prstGeom prst="rect">
            <a:avLst/>
          </a:prstGeom>
          <a:solidFill>
            <a:srgbClr val="6B8068"/>
          </a:solidFill>
          <a:ln w="12700">
            <a:solidFill>
              <a:srgbClr val="6B8068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4477512" y="1755648"/>
            <a:ext cx="3288792" cy="8321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2D352C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Mails lezen en actiepunten noteren</a:t>
            </a:r>
            <a:endParaRPr lang="en-US" sz="1300" dirty="0"/>
          </a:p>
        </p:txBody>
      </p:sp>
      <p:sp>
        <p:nvSpPr>
          <p:cNvPr id="11" name="Shape 9"/>
          <p:cNvSpPr/>
          <p:nvPr/>
        </p:nvSpPr>
        <p:spPr>
          <a:xfrm>
            <a:off x="8049768" y="1554480"/>
            <a:ext cx="3636264" cy="1234440"/>
          </a:xfrm>
          <a:prstGeom prst="roundRect">
            <a:avLst>
              <a:gd name="adj" fmla="val 8889"/>
            </a:avLst>
          </a:prstGeom>
          <a:solidFill>
            <a:srgbClr val="FFFFFF"/>
          </a:solidFill>
          <a:ln w="12700">
            <a:solidFill>
              <a:srgbClr val="EEF2EC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8049768" y="1554480"/>
            <a:ext cx="54864" cy="1234440"/>
          </a:xfrm>
          <a:prstGeom prst="rect">
            <a:avLst/>
          </a:prstGeom>
          <a:solidFill>
            <a:srgbClr val="6B8068"/>
          </a:solidFill>
          <a:ln w="12700">
            <a:solidFill>
              <a:srgbClr val="6B8068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8250936" y="1755648"/>
            <a:ext cx="3288792" cy="8321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2D352C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Subsidieaanvragen formuleren</a:t>
            </a:r>
            <a:endParaRPr lang="en-US" sz="1300" dirty="0"/>
          </a:p>
        </p:txBody>
      </p:sp>
      <p:sp>
        <p:nvSpPr>
          <p:cNvPr id="14" name="Shape 12"/>
          <p:cNvSpPr/>
          <p:nvPr/>
        </p:nvSpPr>
        <p:spPr>
          <a:xfrm>
            <a:off x="502920" y="2926080"/>
            <a:ext cx="3636264" cy="1234440"/>
          </a:xfrm>
          <a:prstGeom prst="roundRect">
            <a:avLst>
              <a:gd name="adj" fmla="val 8889"/>
            </a:avLst>
          </a:prstGeom>
          <a:solidFill>
            <a:srgbClr val="FFFFFF"/>
          </a:solidFill>
          <a:ln w="12700">
            <a:solidFill>
              <a:srgbClr val="EEF2EC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502920" y="2926080"/>
            <a:ext cx="54864" cy="1234440"/>
          </a:xfrm>
          <a:prstGeom prst="rect">
            <a:avLst/>
          </a:prstGeom>
          <a:solidFill>
            <a:srgbClr val="6B8068"/>
          </a:solidFill>
          <a:ln w="12700">
            <a:solidFill>
              <a:srgbClr val="6B8068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704088" y="3127248"/>
            <a:ext cx="3288792" cy="8321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2D352C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Draaiboeken bijhouden voor evenementen</a:t>
            </a:r>
            <a:endParaRPr lang="en-US" sz="1300" dirty="0"/>
          </a:p>
        </p:txBody>
      </p:sp>
      <p:sp>
        <p:nvSpPr>
          <p:cNvPr id="17" name="Shape 15"/>
          <p:cNvSpPr/>
          <p:nvPr/>
        </p:nvSpPr>
        <p:spPr>
          <a:xfrm>
            <a:off x="4276344" y="2926080"/>
            <a:ext cx="3636264" cy="1234440"/>
          </a:xfrm>
          <a:prstGeom prst="roundRect">
            <a:avLst>
              <a:gd name="adj" fmla="val 8889"/>
            </a:avLst>
          </a:prstGeom>
          <a:solidFill>
            <a:srgbClr val="FFFFFF"/>
          </a:solidFill>
          <a:ln w="12700">
            <a:solidFill>
              <a:srgbClr val="EEF2EC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4276344" y="2926080"/>
            <a:ext cx="54864" cy="1234440"/>
          </a:xfrm>
          <a:prstGeom prst="rect">
            <a:avLst/>
          </a:prstGeom>
          <a:solidFill>
            <a:srgbClr val="6B8068"/>
          </a:solidFill>
          <a:ln w="12700">
            <a:solidFill>
              <a:srgbClr val="6B8068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4477512" y="3127248"/>
            <a:ext cx="3288792" cy="8321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2D352C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Verslagen schrijven na vergaderingen</a:t>
            </a:r>
            <a:endParaRPr lang="en-US" sz="1300" dirty="0"/>
          </a:p>
        </p:txBody>
      </p:sp>
      <p:sp>
        <p:nvSpPr>
          <p:cNvPr id="20" name="Shape 18"/>
          <p:cNvSpPr/>
          <p:nvPr/>
        </p:nvSpPr>
        <p:spPr>
          <a:xfrm>
            <a:off x="8049768" y="2926080"/>
            <a:ext cx="3636264" cy="1234440"/>
          </a:xfrm>
          <a:prstGeom prst="roundRect">
            <a:avLst>
              <a:gd name="adj" fmla="val 8889"/>
            </a:avLst>
          </a:prstGeom>
          <a:solidFill>
            <a:srgbClr val="FFFFFF"/>
          </a:solidFill>
          <a:ln w="12700">
            <a:solidFill>
              <a:srgbClr val="EEF2EC"/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8049768" y="2926080"/>
            <a:ext cx="54864" cy="1234440"/>
          </a:xfrm>
          <a:prstGeom prst="rect">
            <a:avLst/>
          </a:prstGeom>
          <a:solidFill>
            <a:srgbClr val="6B8068"/>
          </a:solidFill>
          <a:ln w="12700">
            <a:solidFill>
              <a:srgbClr val="6B8068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8250936" y="3127248"/>
            <a:ext cx="3288792" cy="8321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2D352C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Flyers en teksten zonder grafisch ontwerper</a:t>
            </a:r>
            <a:endParaRPr lang="en-US" sz="13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EEF2EC"/>
          </a:solidFill>
          <a:ln w="12700">
            <a:solidFill>
              <a:srgbClr val="EEF2EC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0" y="731520"/>
            <a:ext cx="12188952" cy="3200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0" b="1" dirty="0">
                <a:solidFill>
                  <a:srgbClr val="C8D4C4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?</a:t>
            </a:r>
            <a:endParaRPr lang="en-US" sz="18000" dirty="0"/>
          </a:p>
        </p:txBody>
      </p:sp>
      <p:sp>
        <p:nvSpPr>
          <p:cNvPr id="4" name="Text 2"/>
          <p:cNvSpPr/>
          <p:nvPr/>
        </p:nvSpPr>
        <p:spPr>
          <a:xfrm>
            <a:off x="914400" y="2103120"/>
            <a:ext cx="10360152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000" b="1" dirty="0">
                <a:solidFill>
                  <a:srgbClr val="3A4A3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Welke van deze taken doe jij het vaakst?</a:t>
            </a:r>
            <a:endParaRPr lang="en-US" sz="3000" dirty="0"/>
          </a:p>
        </p:txBody>
      </p:sp>
      <p:sp>
        <p:nvSpPr>
          <p:cNvPr id="5" name="Text 3"/>
          <p:cNvSpPr/>
          <p:nvPr/>
        </p:nvSpPr>
        <p:spPr>
          <a:xfrm>
            <a:off x="1371600" y="3383280"/>
            <a:ext cx="9445752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6B726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Hoeveel tijd kost je dat per week?</a:t>
            </a:r>
            <a:endParaRPr lang="en-US" sz="16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6B8068"/>
          </a:solidFill>
          <a:ln w="12700">
            <a:solidFill>
              <a:srgbClr val="6B8068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502920" y="1645920"/>
            <a:ext cx="11183112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C8D4C4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DEEL 2  ·  15–25 MINUTEN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02920" y="2057400"/>
            <a:ext cx="11183112" cy="22860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90000"/>
              </a:lnSpc>
              <a:buNone/>
            </a:pPr>
            <a:r>
              <a:rPr lang="en-US" sz="5400" b="1" dirty="0">
                <a:solidFill>
                  <a:srgbClr val="FAF8F4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Wat is AI</a:t>
            </a:r>
            <a:endParaRPr lang="en-US" sz="5400" dirty="0"/>
          </a:p>
          <a:p>
            <a:pPr indent="0" marL="0">
              <a:lnSpc>
                <a:spcPct val="90000"/>
              </a:lnSpc>
              <a:buNone/>
            </a:pPr>
            <a:r>
              <a:rPr lang="en-US" sz="5400" b="1" dirty="0">
                <a:solidFill>
                  <a:srgbClr val="FAF8F4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eigenlijk?</a:t>
            </a:r>
            <a:endParaRPr lang="en-US" sz="5400" dirty="0"/>
          </a:p>
        </p:txBody>
      </p:sp>
      <p:sp>
        <p:nvSpPr>
          <p:cNvPr id="5" name="Text 3"/>
          <p:cNvSpPr/>
          <p:nvPr/>
        </p:nvSpPr>
        <p:spPr>
          <a:xfrm>
            <a:off x="502920" y="4572000"/>
            <a:ext cx="7315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C8D4C4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Begrijpen hoe het werkt maakt je een betere gebruiker.</a:t>
            </a:r>
            <a:endParaRPr lang="en-US" sz="15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28</Slides>
  <Notes>28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31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  <vt:lpstr>Slide 25</vt:lpstr>
      <vt:lpstr>Slide 26</vt:lpstr>
      <vt:lpstr>Slide 27</vt:lpstr>
      <vt:lpstr>Slide 28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2026-06-09T10:54:51Z</dcterms:created>
  <dcterms:modified xsi:type="dcterms:W3CDTF">2026-06-09T10:54:51Z</dcterms:modified>
</cp:coreProperties>
</file>